
<file path=[Content_Types].xml><?xml version="1.0" encoding="utf-8"?>
<Types xmlns="http://schemas.openxmlformats.org/package/2006/content-types">
  <Default Extension="aac" ContentType="audio/aac"/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  <p:sldMasterId id="2147483673" r:id="rId5"/>
    <p:sldMasterId id="2147483658" r:id="rId6"/>
  </p:sldMasterIdLst>
  <p:notesMasterIdLst>
    <p:notesMasterId r:id="rId45"/>
  </p:notesMasterIdLst>
  <p:handoutMasterIdLst>
    <p:handoutMasterId r:id="rId46"/>
  </p:handoutMasterIdLst>
  <p:sldIdLst>
    <p:sldId id="597" r:id="rId7"/>
    <p:sldId id="273" r:id="rId8"/>
    <p:sldId id="266" r:id="rId9"/>
    <p:sldId id="270" r:id="rId10"/>
    <p:sldId id="271" r:id="rId11"/>
    <p:sldId id="528" r:id="rId12"/>
    <p:sldId id="576" r:id="rId13"/>
    <p:sldId id="583" r:id="rId14"/>
    <p:sldId id="584" r:id="rId15"/>
    <p:sldId id="585" r:id="rId16"/>
    <p:sldId id="586" r:id="rId17"/>
    <p:sldId id="587" r:id="rId18"/>
    <p:sldId id="588" r:id="rId19"/>
    <p:sldId id="536" r:id="rId20"/>
    <p:sldId id="593" r:id="rId21"/>
    <p:sldId id="594" r:id="rId22"/>
    <p:sldId id="596" r:id="rId23"/>
    <p:sldId id="598" r:id="rId24"/>
    <p:sldId id="578" r:id="rId25"/>
    <p:sldId id="579" r:id="rId26"/>
    <p:sldId id="580" r:id="rId27"/>
    <p:sldId id="600" r:id="rId28"/>
    <p:sldId id="601" r:id="rId29"/>
    <p:sldId id="602" r:id="rId30"/>
    <p:sldId id="2076137697" r:id="rId31"/>
    <p:sldId id="2076137696" r:id="rId32"/>
    <p:sldId id="2076137698" r:id="rId33"/>
    <p:sldId id="2076137699" r:id="rId34"/>
    <p:sldId id="2147376477" r:id="rId35"/>
    <p:sldId id="2147376486" r:id="rId36"/>
    <p:sldId id="2147376484" r:id="rId37"/>
    <p:sldId id="530" r:id="rId38"/>
    <p:sldId id="531" r:id="rId39"/>
    <p:sldId id="532" r:id="rId40"/>
    <p:sldId id="499" r:id="rId41"/>
    <p:sldId id="502" r:id="rId42"/>
    <p:sldId id="272" r:id="rId43"/>
    <p:sldId id="55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3CB13E-9001-85CA-5646-5597E596E48E}" name="Dila Datt Pant" initials="DDP" userId="S::dila.pant@undp.org::085e0323-e7b5-4395-9fca-62f7e7a913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C9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3"/>
  </p:normalViewPr>
  <p:slideViewPr>
    <p:cSldViewPr snapToGrid="0">
      <p:cViewPr varScale="1">
        <p:scale>
          <a:sx n="103" d="100"/>
          <a:sy n="103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3F771-FFA8-DD48-BFE8-ACD1FD0C4E8D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EAB2D-F25D-C141-B0BA-5D2A424D2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237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7116E-E86F-409C-965D-2847F4B8DC2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D8008-B937-4DB1-90F2-C335D0511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715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41539" lvl="0" indent="-16533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05" name="Google Shape;505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15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539" indent="-241539">
              <a:buAutoNum type="arabicPeriod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9821-97BB-403C-8FCD-2711C56F54C1}" type="slidenum"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187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539" indent="-241539">
              <a:buAutoNum type="arabicPeriod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9821-97BB-403C-8FCD-2711C56F54C1}" type="slidenum"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396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9821-97BB-403C-8FCD-2711C56F54C1}" type="slidenum">
              <a:rPr lang="en-ID" smtClean="0"/>
              <a:t>29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59206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9" name="Google Shape;519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41539" lvl="0" indent="-16533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20" name="Google Shape;520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16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9" name="Google Shape;519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41539" lvl="0" indent="-16533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20" name="Google Shape;520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0580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539" indent="-241539">
              <a:buAutoNum type="arabicPeriod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9821-97BB-403C-8FCD-2711C56F54C1}" type="slidenum"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969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539" indent="-241539">
              <a:buAutoNum type="arabicPeriod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9821-97BB-403C-8FCD-2711C56F54C1}" type="slidenum"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23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539" indent="-241539">
              <a:buAutoNum type="arabicPeriod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9821-97BB-403C-8FCD-2711C56F54C1}" type="slidenum"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024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539" indent="-241539">
              <a:buAutoNum type="arabicPeriod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9821-97BB-403C-8FCD-2711C56F54C1}" type="slidenum"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18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539" indent="-241539">
              <a:buAutoNum type="arabicPeriod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9821-97BB-403C-8FCD-2711C56F54C1}" type="slidenum"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969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539" indent="-241539">
              <a:buAutoNum type="arabicPeriod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9821-97BB-403C-8FCD-2711C56F54C1}" type="slidenum"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02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225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FA12CF-E397-FA4E-8293-947A9538C715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746387-D955-A044-9ED7-56A742FCC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89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7997-8960-4BF8-A80D-807C6B73674D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56F4-D459-4C0B-8CD7-E270F76D9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3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7997-8960-4BF8-A80D-807C6B73674D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56F4-D459-4C0B-8CD7-E270F76D9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74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7997-8960-4BF8-A80D-807C6B73674D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56F4-D459-4C0B-8CD7-E270F76D9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99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7997-8960-4BF8-A80D-807C6B73674D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56F4-D459-4C0B-8CD7-E270F76D9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46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7997-8960-4BF8-A80D-807C6B73674D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56F4-D459-4C0B-8CD7-E270F76D9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00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7997-8960-4BF8-A80D-807C6B73674D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56F4-D459-4C0B-8CD7-E270F76D9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45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7997-8960-4BF8-A80D-807C6B73674D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56F4-D459-4C0B-8CD7-E270F76D9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21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7997-8960-4BF8-A80D-807C6B73674D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56F4-D459-4C0B-8CD7-E270F76D9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75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7997-8960-4BF8-A80D-807C6B73674D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56F4-D459-4C0B-8CD7-E270F76D9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8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73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7997-8960-4BF8-A80D-807C6B73674D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56F4-D459-4C0B-8CD7-E270F76D9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78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7997-8960-4BF8-A80D-807C6B73674D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56F4-D459-4C0B-8CD7-E270F76D9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5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FA12CF-E397-FA4E-8293-947A9538C715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746387-D955-A044-9ED7-56A742FCC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0048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FA12CF-E397-FA4E-8293-947A9538C715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746387-D955-A044-9ED7-56A742FCC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5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FA12CF-E397-FA4E-8293-947A9538C715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746387-D955-A044-9ED7-56A742FCC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27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FA12CF-E397-FA4E-8293-947A9538C715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746387-D955-A044-9ED7-56A742FCC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385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FA12CF-E397-FA4E-8293-947A9538C715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746387-D955-A044-9ED7-56A742FCC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861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FA12CF-E397-FA4E-8293-947A9538C715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746387-D955-A044-9ED7-56A742FCC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714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FA12CF-E397-FA4E-8293-947A9538C715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746387-D955-A044-9ED7-56A742FCC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3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96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17997-8960-4BF8-A80D-807C6B73674D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856F4-D459-4C0B-8CD7-E270F76D9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72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2.jpeg"/><Relationship Id="rId2" Type="http://schemas.openxmlformats.org/officeDocument/2006/relationships/video" Target="https://www.youtube.com/embed/kNO_qKQpSM0?feature=oembed" TargetMode="External"/><Relationship Id="rId1" Type="http://schemas.openxmlformats.org/officeDocument/2006/relationships/video" Target="https://www.youtube.com/embed/jhk1v3sIrZU?feature=oembed" TargetMode="External"/><Relationship Id="rId6" Type="http://schemas.openxmlformats.org/officeDocument/2006/relationships/image" Target="../media/image31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mailto:ABreed@lincoln.ac.uk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59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hyperlink" Target="mailto:MAP@lincoln.ac.uk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4" descr="Logo&#10;&#10;Description automatically generated">
            <a:extLst>
              <a:ext uri="{FF2B5EF4-FFF2-40B4-BE49-F238E27FC236}">
                <a16:creationId xmlns:a16="http://schemas.microsoft.com/office/drawing/2014/main" id="{8F380672-E096-B47B-1B90-7CACB5925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362" y="1351875"/>
            <a:ext cx="5022545" cy="48678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B7DA8B-01DE-2C33-CD86-1FD8CDA8B109}"/>
              </a:ext>
            </a:extLst>
          </p:cNvPr>
          <p:cNvSpPr txBox="1"/>
          <p:nvPr/>
        </p:nvSpPr>
        <p:spPr>
          <a:xfrm>
            <a:off x="1133031" y="1283697"/>
            <a:ext cx="5677844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dirty="0">
                <a:solidFill>
                  <a:srgbClr val="0A0F11"/>
                </a:solidFill>
                <a:latin typeface="Montserrat"/>
              </a:rPr>
              <a:t>Exploring local cultural forms, engaging stakeholders, and informing policy and curriculum through arts-based research</a:t>
            </a:r>
            <a:endParaRPr lang="en-US" sz="3200" b="1" dirty="0">
              <a:solidFill>
                <a:srgbClr val="0A0F11"/>
              </a:solidFill>
              <a:latin typeface="Montserra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D0BDE1-E5A3-C225-8FFC-FF326E25D504}"/>
              </a:ext>
            </a:extLst>
          </p:cNvPr>
          <p:cNvSpPr txBox="1"/>
          <p:nvPr/>
        </p:nvSpPr>
        <p:spPr>
          <a:xfrm>
            <a:off x="1133031" y="4726490"/>
            <a:ext cx="369894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Montserrat"/>
              </a:rPr>
              <a:t> Wednesday 14 May 2024</a:t>
            </a:r>
          </a:p>
        </p:txBody>
      </p:sp>
      <p:pic>
        <p:nvPicPr>
          <p:cNvPr id="3" name="Picture 9" descr="Logo&#10;&#10;Description automatically generated">
            <a:extLst>
              <a:ext uri="{FF2B5EF4-FFF2-40B4-BE49-F238E27FC236}">
                <a16:creationId xmlns:a16="http://schemas.microsoft.com/office/drawing/2014/main" id="{8E9BD44E-1C42-CCF7-DA98-E1B22100C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975" y="5402276"/>
            <a:ext cx="1506748" cy="579920"/>
          </a:xfrm>
          <a:prstGeom prst="rect">
            <a:avLst/>
          </a:prstGeom>
        </p:spPr>
      </p:pic>
      <p:pic>
        <p:nvPicPr>
          <p:cNvPr id="5" name="Picture 10" descr="Funnel chart&#10;&#10;Description automatically generated">
            <a:extLst>
              <a:ext uri="{FF2B5EF4-FFF2-40B4-BE49-F238E27FC236}">
                <a16:creationId xmlns:a16="http://schemas.microsoft.com/office/drawing/2014/main" id="{1F08E3E9-9C7E-1698-C507-FF27BAC7F2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282" r="104" b="30771"/>
          <a:stretch/>
        </p:blipFill>
        <p:spPr>
          <a:xfrm>
            <a:off x="2553419" y="5372280"/>
            <a:ext cx="2178348" cy="643882"/>
          </a:xfrm>
          <a:prstGeom prst="rect">
            <a:avLst/>
          </a:prstGeom>
        </p:spPr>
      </p:pic>
      <p:pic>
        <p:nvPicPr>
          <p:cNvPr id="6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B7EE4DEA-581C-E408-B6C0-081AAE748F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0380" y="5067642"/>
            <a:ext cx="1132936" cy="1150941"/>
          </a:xfrm>
          <a:prstGeom prst="rect">
            <a:avLst/>
          </a:prstGeom>
        </p:spPr>
      </p:pic>
      <p:sp>
        <p:nvSpPr>
          <p:cNvPr id="4" name="Google Shape;70;p1">
            <a:extLst>
              <a:ext uri="{FF2B5EF4-FFF2-40B4-BE49-F238E27FC236}">
                <a16:creationId xmlns:a16="http://schemas.microsoft.com/office/drawing/2014/main" id="{F7839F24-0DE2-9EDF-408A-1F188A3A04D4}"/>
              </a:ext>
            </a:extLst>
          </p:cNvPr>
          <p:cNvSpPr/>
          <p:nvPr/>
        </p:nvSpPr>
        <p:spPr>
          <a:xfrm>
            <a:off x="-19047" y="0"/>
            <a:ext cx="4076698" cy="2857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71;p1">
            <a:extLst>
              <a:ext uri="{FF2B5EF4-FFF2-40B4-BE49-F238E27FC236}">
                <a16:creationId xmlns:a16="http://schemas.microsoft.com/office/drawing/2014/main" id="{E9731938-3C17-0AF9-E7DE-00B6334F00B2}"/>
              </a:ext>
            </a:extLst>
          </p:cNvPr>
          <p:cNvSpPr/>
          <p:nvPr/>
        </p:nvSpPr>
        <p:spPr>
          <a:xfrm>
            <a:off x="4057651" y="0"/>
            <a:ext cx="4076698" cy="2857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72;p1">
            <a:extLst>
              <a:ext uri="{FF2B5EF4-FFF2-40B4-BE49-F238E27FC236}">
                <a16:creationId xmlns:a16="http://schemas.microsoft.com/office/drawing/2014/main" id="{414B60A5-BC56-B585-2313-68C6889AB649}"/>
              </a:ext>
            </a:extLst>
          </p:cNvPr>
          <p:cNvSpPr/>
          <p:nvPr/>
        </p:nvSpPr>
        <p:spPr>
          <a:xfrm>
            <a:off x="8134349" y="0"/>
            <a:ext cx="4057651" cy="28575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73;p1" descr="Icon&#10;&#10;Description automatically generated">
            <a:extLst>
              <a:ext uri="{FF2B5EF4-FFF2-40B4-BE49-F238E27FC236}">
                <a16:creationId xmlns:a16="http://schemas.microsoft.com/office/drawing/2014/main" id="{242D8B70-9580-CF3B-661B-253C9BC59F6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-1765" t="46079" r="49999" b="-1961"/>
          <a:stretch/>
        </p:blipFill>
        <p:spPr>
          <a:xfrm>
            <a:off x="10515600" y="285750"/>
            <a:ext cx="167640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erimbrre">
            <a:hlinkClick r:id="" action="ppaction://media"/>
            <a:extLst>
              <a:ext uri="{FF2B5EF4-FFF2-40B4-BE49-F238E27FC236}">
                <a16:creationId xmlns:a16="http://schemas.microsoft.com/office/drawing/2014/main" id="{B426158D-1E4F-C0E8-2F0F-DA280807A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460" y="526973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39" y="367105"/>
            <a:ext cx="6227065" cy="4151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67"/>
          <a:stretch/>
        </p:blipFill>
        <p:spPr>
          <a:xfrm>
            <a:off x="7029166" y="785161"/>
            <a:ext cx="4572000" cy="41513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5239" y="5354592"/>
            <a:ext cx="11153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Transforming the arts of exclusion into arts of inclusion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394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" y="-18288"/>
            <a:ext cx="4590288" cy="68762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69280" y="5410688"/>
            <a:ext cx="61752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</a:rPr>
              <a:t>Drumming  –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</a:rPr>
              <a:t>Intore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</a:rPr>
              <a:t> Warrior  Dance   Songs – Poetry  –  Juggling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7" r="16814" b="17433"/>
          <a:stretch/>
        </p:blipFill>
        <p:spPr>
          <a:xfrm>
            <a:off x="5669280" y="201168"/>
            <a:ext cx="6175248" cy="493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83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6" y="1173134"/>
            <a:ext cx="7955280" cy="53035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H="1">
            <a:off x="8503920" y="998231"/>
            <a:ext cx="331012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TEAM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drummers / pioneers / trainers / role models offer workshops every Saturday and Sunday</a:t>
            </a:r>
          </a:p>
          <a:p>
            <a:pPr>
              <a:spcAft>
                <a:spcPts val="0"/>
              </a:spcAft>
            </a:pPr>
            <a:endParaRPr lang="en-US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 to 64 training workshops benefited over 275 girls</a:t>
            </a:r>
          </a:p>
          <a:p>
            <a:pPr>
              <a:spcAft>
                <a:spcPts val="0"/>
              </a:spcAft>
            </a:pPr>
            <a:endParaRPr lang="en-US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 teachers pairing with trainers to delivering the workshops (12 sessions)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00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" y="1578970"/>
            <a:ext cx="7063472" cy="47089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06640" y="1578971"/>
            <a:ext cx="460857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8 March 2023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Executive Secretary 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Ngoma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Sector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Executive Secretary 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Matyazo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Cell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Vice Mayor of Economic Affairs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May 2023</a:t>
            </a:r>
          </a:p>
          <a:p>
            <a:pPr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Advisor to the Mayor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Gender Officer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Nursery, Primary Education and Adult Literacy Officer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Coordinator Joint Action Development Forum (JADF)</a:t>
            </a:r>
          </a:p>
          <a:p>
            <a:pPr>
              <a:spcAft>
                <a:spcPts val="0"/>
              </a:spcAft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Profemmes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Twese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Hamwe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Directors of 11 Schools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1380" y="382262"/>
            <a:ext cx="69397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Dialogue with policymakers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96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FF7DC640-F413-7598-F764-07461A803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480" y="483636"/>
            <a:ext cx="6855124" cy="661025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528583" y="2081395"/>
            <a:ext cx="5212138" cy="17080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0" algn="ctr">
              <a:lnSpc>
                <a:spcPct val="120000"/>
              </a:lnSpc>
              <a:buNone/>
            </a:pPr>
            <a:r>
              <a:rPr lang="en-GB" sz="4000" b="1">
                <a:latin typeface="Montserrat"/>
              </a:rPr>
              <a:t>The Magic </a:t>
            </a:r>
            <a:br>
              <a:rPr lang="en-GB" sz="4000" b="1">
                <a:latin typeface="Montserrat"/>
              </a:rPr>
            </a:br>
            <a:r>
              <a:rPr lang="en-GB" sz="4000" b="1">
                <a:latin typeface="Montserrat"/>
              </a:rPr>
              <a:t>of Theatre</a:t>
            </a:r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6800" y="902200"/>
            <a:ext cx="6494060" cy="749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Helvetic-Medium" charset="0"/>
              <a:ea typeface="ComicHelvetic-Medium" charset="0"/>
              <a:cs typeface="ComicHelvetic-Medium" charset="0"/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201269BC-6B2A-A3C6-6DA2-CD195D3BA122}"/>
              </a:ext>
            </a:extLst>
          </p:cNvPr>
          <p:cNvSpPr txBox="1">
            <a:spLocks/>
          </p:cNvSpPr>
          <p:nvPr/>
        </p:nvSpPr>
        <p:spPr>
          <a:xfrm>
            <a:off x="1066799" y="1651500"/>
            <a:ext cx="7558585" cy="4152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AutoNum type="arabicPeriod"/>
            </a:pPr>
            <a:endParaRPr lang="en-GB" sz="240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D3EDE0-7522-69E9-F9FE-E6AA125A724B}"/>
              </a:ext>
            </a:extLst>
          </p:cNvPr>
          <p:cNvSpPr txBox="1">
            <a:spLocks/>
          </p:cNvSpPr>
          <p:nvPr/>
        </p:nvSpPr>
        <p:spPr>
          <a:xfrm>
            <a:off x="701542" y="703001"/>
            <a:ext cx="4486197" cy="736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4" name="Picture 14" descr="Logo&#10;&#10;Description automatically generated">
            <a:extLst>
              <a:ext uri="{FF2B5EF4-FFF2-40B4-BE49-F238E27FC236}">
                <a16:creationId xmlns:a16="http://schemas.microsoft.com/office/drawing/2014/main" id="{93B3B06F-EAB3-2D17-E1F6-139DEBD36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7268" y="209909"/>
            <a:ext cx="1219200" cy="1219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0737C4-4920-6359-F5CC-8F5D6F18F7DA}"/>
              </a:ext>
            </a:extLst>
          </p:cNvPr>
          <p:cNvSpPr txBox="1">
            <a:spLocks/>
          </p:cNvSpPr>
          <p:nvPr/>
        </p:nvSpPr>
        <p:spPr>
          <a:xfrm>
            <a:off x="701542" y="1490190"/>
            <a:ext cx="909205" cy="421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1079E9-8351-A30E-2076-B6CBF2014967}"/>
              </a:ext>
            </a:extLst>
          </p:cNvPr>
          <p:cNvSpPr txBox="1"/>
          <p:nvPr/>
        </p:nvSpPr>
        <p:spPr>
          <a:xfrm>
            <a:off x="4762185" y="3968698"/>
            <a:ext cx="3549281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Montserrat"/>
                <a:cs typeface="Segoe UI"/>
              </a:rPr>
              <a:t>Partner organisation: </a:t>
            </a:r>
            <a:r>
              <a:rPr lang="en-GB" b="1" dirty="0" err="1">
                <a:latin typeface="Montserrat"/>
                <a:cs typeface="Segoe UI"/>
              </a:rPr>
              <a:t>Jash</a:t>
            </a:r>
            <a:r>
              <a:rPr lang="en-GB" b="1" dirty="0">
                <a:latin typeface="Montserrat"/>
                <a:cs typeface="Segoe UI"/>
              </a:rPr>
              <a:t> </a:t>
            </a:r>
            <a:r>
              <a:rPr lang="en-GB" b="1" dirty="0" err="1">
                <a:latin typeface="Montserrat"/>
                <a:cs typeface="Segoe UI"/>
              </a:rPr>
              <a:t>Kubat</a:t>
            </a:r>
            <a:r>
              <a:rPr lang="en-US" dirty="0">
                <a:latin typeface="Montserrat"/>
                <a:cs typeface="Segoe UI"/>
              </a:rPr>
              <a:t>​</a:t>
            </a:r>
          </a:p>
          <a:p>
            <a:r>
              <a:rPr lang="en-GB" dirty="0">
                <a:latin typeface="Montserrat"/>
                <a:cs typeface="Segoe UI"/>
              </a:rPr>
              <a:t>​</a:t>
            </a:r>
          </a:p>
          <a:p>
            <a:r>
              <a:rPr lang="en-GB" dirty="0">
                <a:latin typeface="Montserrat"/>
                <a:cs typeface="Segoe UI"/>
              </a:rPr>
              <a:t>Principal Investigator, </a:t>
            </a:r>
            <a:br>
              <a:rPr lang="en-GB" dirty="0">
                <a:latin typeface="Montserrat"/>
                <a:cs typeface="Segoe UI"/>
              </a:rPr>
            </a:br>
            <a:r>
              <a:rPr lang="en-GB" b="1" dirty="0" err="1">
                <a:latin typeface="Montserrat"/>
                <a:cs typeface="Segoe UI"/>
              </a:rPr>
              <a:t>Nurlan</a:t>
            </a:r>
            <a:r>
              <a:rPr lang="en-GB" b="1" dirty="0">
                <a:latin typeface="Montserrat"/>
                <a:cs typeface="Segoe UI"/>
              </a:rPr>
              <a:t> </a:t>
            </a:r>
            <a:r>
              <a:rPr lang="en-GB" b="1" dirty="0" err="1">
                <a:latin typeface="Montserrat"/>
                <a:cs typeface="Segoe UI"/>
              </a:rPr>
              <a:t>Asanbekov</a:t>
            </a:r>
            <a:endParaRPr lang="en-GB" b="1" dirty="0">
              <a:latin typeface="Montserrat"/>
              <a:cs typeface="Segoe UI"/>
            </a:endParaRPr>
          </a:p>
        </p:txBody>
      </p:sp>
      <p:pic>
        <p:nvPicPr>
          <p:cNvPr id="11" name="Picture 9" descr="Shape, arrow&#10;&#10;Description automatically generated">
            <a:extLst>
              <a:ext uri="{FF2B5EF4-FFF2-40B4-BE49-F238E27FC236}">
                <a16:creationId xmlns:a16="http://schemas.microsoft.com/office/drawing/2014/main" id="{F83690DA-8A95-EF2E-0050-E5004E4B5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499" y="2047735"/>
            <a:ext cx="4512804" cy="2838100"/>
          </a:xfrm>
          <a:prstGeom prst="rect">
            <a:avLst/>
          </a:prstGeom>
        </p:spPr>
      </p:pic>
      <p:pic>
        <p:nvPicPr>
          <p:cNvPr id="14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D011693D-CDC4-E54B-F9D2-7AC0E57277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0" t="55290" r="-1149" b="-2620"/>
          <a:stretch/>
        </p:blipFill>
        <p:spPr>
          <a:xfrm rot="10800000">
            <a:off x="1978681" y="3784100"/>
            <a:ext cx="2755815" cy="187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93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6"/>
          <p:cNvSpPr txBox="1"/>
          <p:nvPr/>
        </p:nvSpPr>
        <p:spPr>
          <a:xfrm>
            <a:off x="427532" y="815975"/>
            <a:ext cx="10665953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4000"/>
            </a:pPr>
            <a:r>
              <a:rPr lang="en-US" sz="4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is our approach?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508" name="Google Shape;508;p46"/>
          <p:cNvSpPr/>
          <p:nvPr/>
        </p:nvSpPr>
        <p:spPr>
          <a:xfrm>
            <a:off x="-19047" y="0"/>
            <a:ext cx="4076698" cy="2857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46"/>
          <p:cNvSpPr/>
          <p:nvPr/>
        </p:nvSpPr>
        <p:spPr>
          <a:xfrm>
            <a:off x="4057651" y="0"/>
            <a:ext cx="4076698" cy="2857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46"/>
          <p:cNvSpPr/>
          <p:nvPr/>
        </p:nvSpPr>
        <p:spPr>
          <a:xfrm>
            <a:off x="8134349" y="0"/>
            <a:ext cx="4057651" cy="28575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1" name="Google Shape;511;p46"/>
          <p:cNvPicPr preferRelativeResize="0"/>
          <p:nvPr/>
        </p:nvPicPr>
        <p:blipFill rotWithShape="1">
          <a:blip r:embed="rId3">
            <a:alphaModFix/>
          </a:blip>
          <a:srcRect l="-1765" t="46079" r="49999" b="-1961"/>
          <a:stretch/>
        </p:blipFill>
        <p:spPr>
          <a:xfrm>
            <a:off x="10515600" y="285750"/>
            <a:ext cx="1676400" cy="180975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46"/>
          <p:cNvSpPr txBox="1"/>
          <p:nvPr/>
        </p:nvSpPr>
        <p:spPr>
          <a:xfrm>
            <a:off x="427532" y="1859556"/>
            <a:ext cx="7104484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46"/>
          <p:cNvSpPr txBox="1"/>
          <p:nvPr/>
        </p:nvSpPr>
        <p:spPr>
          <a:xfrm>
            <a:off x="7685117" y="2537921"/>
            <a:ext cx="4149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46"/>
          <p:cNvSpPr txBox="1"/>
          <p:nvPr/>
        </p:nvSpPr>
        <p:spPr>
          <a:xfrm>
            <a:off x="755075" y="1655400"/>
            <a:ext cx="6033000" cy="46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The art of theatre in Kyrgyzstan refers to the ancient epic story-telling tradition. In general, there are more than 40 epic stories. The largest and the greatest is “Manas” which has been placed in the UNESCO list of Intangible Heritage.</a:t>
            </a:r>
            <a:endParaRPr sz="240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Children from Jany-Zher have been working on one of the nature-related epic stories “Tak Teke”.</a:t>
            </a:r>
            <a:endParaRPr sz="24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5" name="Google Shape;51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8100" y="2095500"/>
            <a:ext cx="5063901" cy="336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6"/>
          <p:cNvSpPr txBox="1"/>
          <p:nvPr/>
        </p:nvSpPr>
        <p:spPr>
          <a:xfrm>
            <a:off x="7165175" y="5668350"/>
            <a:ext cx="506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Rehearsing “Tak Teke”. Photo credits: Eldiyar Zharashev and Omurbek Bostonov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166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7"/>
          <p:cNvSpPr txBox="1"/>
          <p:nvPr/>
        </p:nvSpPr>
        <p:spPr>
          <a:xfrm>
            <a:off x="427532" y="815975"/>
            <a:ext cx="10665953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3" name="Google Shape;523;p47"/>
          <p:cNvSpPr/>
          <p:nvPr/>
        </p:nvSpPr>
        <p:spPr>
          <a:xfrm>
            <a:off x="-19047" y="0"/>
            <a:ext cx="4076698" cy="2857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47"/>
          <p:cNvSpPr/>
          <p:nvPr/>
        </p:nvSpPr>
        <p:spPr>
          <a:xfrm>
            <a:off x="4057651" y="0"/>
            <a:ext cx="4076698" cy="2857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47"/>
          <p:cNvSpPr/>
          <p:nvPr/>
        </p:nvSpPr>
        <p:spPr>
          <a:xfrm>
            <a:off x="8134349" y="0"/>
            <a:ext cx="4057651" cy="28575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6" name="Google Shape;526;p47"/>
          <p:cNvPicPr preferRelativeResize="0"/>
          <p:nvPr/>
        </p:nvPicPr>
        <p:blipFill rotWithShape="1">
          <a:blip r:embed="rId3">
            <a:alphaModFix/>
          </a:blip>
          <a:srcRect l="-1765" t="46079" r="49999" b="-1961"/>
          <a:stretch/>
        </p:blipFill>
        <p:spPr>
          <a:xfrm>
            <a:off x="10515600" y="285750"/>
            <a:ext cx="1676400" cy="180975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47"/>
          <p:cNvSpPr txBox="1"/>
          <p:nvPr/>
        </p:nvSpPr>
        <p:spPr>
          <a:xfrm>
            <a:off x="724829" y="1568998"/>
            <a:ext cx="7467600" cy="5370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Through </a:t>
            </a:r>
            <a:r>
              <a:rPr lang="en-US" sz="2000" b="1" dirty="0">
                <a:latin typeface="Montserrat"/>
                <a:ea typeface="Montserrat"/>
                <a:cs typeface="Montserrat"/>
                <a:sym typeface="Montserrat"/>
              </a:rPr>
              <a:t>workshops</a:t>
            </a:r>
            <a:r>
              <a:rPr lang="en-US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performance, we aim to reveal the inner world of the child.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Seeking inter-generational dialogue by…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>
              <a:buClr>
                <a:schemeClr val="dk1"/>
              </a:buClr>
              <a:buSzPts val="2000"/>
              <a:buFont typeface="Montserrat"/>
              <a:buChar char="-"/>
            </a:pPr>
            <a:r>
              <a:rPr lang="en-US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Developing partnership with Lyceum No. 43 in </a:t>
            </a:r>
            <a:r>
              <a:rPr lang="en-US" sz="2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Jany-Zher</a:t>
            </a:r>
            <a:r>
              <a:rPr lang="en-US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work with </a:t>
            </a:r>
            <a:r>
              <a:rPr lang="en-US" sz="2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marginalised</a:t>
            </a:r>
            <a:r>
              <a:rPr lang="en-US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underserved youth populations.</a:t>
            </a:r>
            <a:endParaRPr lang="en-US" sz="25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-"/>
            </a:pPr>
            <a:r>
              <a:rPr lang="en-US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Conducting surveys, interviews, and focus groups </a:t>
            </a:r>
            <a:r>
              <a:rPr lang="en-US" sz="2000" dirty="0">
                <a:latin typeface="Montserrat"/>
                <a:ea typeface="Montserrat"/>
                <a:cs typeface="Montserrat"/>
                <a:sym typeface="Montserrat"/>
              </a:rPr>
              <a:t>among children, parents, artists, and policymakers </a:t>
            </a:r>
            <a:r>
              <a:rPr lang="en-US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about the importance of arts in education and society.</a:t>
            </a:r>
            <a:endParaRPr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-"/>
            </a:pPr>
            <a:r>
              <a:rPr lang="en-US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Exploring how the art of theater can influence the future of each child.</a:t>
            </a:r>
            <a:endParaRPr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47"/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47"/>
          <p:cNvSpPr txBox="1"/>
          <p:nvPr/>
        </p:nvSpPr>
        <p:spPr>
          <a:xfrm>
            <a:off x="431249" y="754643"/>
            <a:ext cx="10665953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0" name="Google Shape;530;p47"/>
          <p:cNvSpPr txBox="1"/>
          <p:nvPr/>
        </p:nvSpPr>
        <p:spPr>
          <a:xfrm>
            <a:off x="910684" y="763944"/>
            <a:ext cx="10371211" cy="74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US" sz="4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How does the Magic of Theater evoke dialogue?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531" name="Google Shape;531;p47"/>
          <p:cNvSpPr txBox="1"/>
          <p:nvPr/>
        </p:nvSpPr>
        <p:spPr>
          <a:xfrm>
            <a:off x="7685117" y="2537921"/>
            <a:ext cx="414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A picture containing wall, person, indoor, standing&#10;&#10;Description automatically generated">
            <a:extLst>
              <a:ext uri="{FF2B5EF4-FFF2-40B4-BE49-F238E27FC236}">
                <a16:creationId xmlns:a16="http://schemas.microsoft.com/office/drawing/2014/main" id="{3040BB13-7C19-FB66-1328-80F4A68D3A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738" b="-324"/>
          <a:stretch/>
        </p:blipFill>
        <p:spPr>
          <a:xfrm>
            <a:off x="7952518" y="2269058"/>
            <a:ext cx="4187565" cy="2884227"/>
          </a:xfrm>
          <a:prstGeom prst="rect">
            <a:avLst/>
          </a:prstGeom>
        </p:spPr>
      </p:pic>
      <p:sp>
        <p:nvSpPr>
          <p:cNvPr id="4" name="Google Shape;552;p48">
            <a:extLst>
              <a:ext uri="{FF2B5EF4-FFF2-40B4-BE49-F238E27FC236}">
                <a16:creationId xmlns:a16="http://schemas.microsoft.com/office/drawing/2014/main" id="{190E8AD6-C63E-7942-1682-00D5AA832B96}"/>
              </a:ext>
            </a:extLst>
          </p:cNvPr>
          <p:cNvSpPr txBox="1"/>
          <p:nvPr/>
        </p:nvSpPr>
        <p:spPr>
          <a:xfrm>
            <a:off x="8689387" y="5444219"/>
            <a:ext cx="3009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Credit: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Eldiyar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Zharashev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Omurbek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Bostonov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7496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7"/>
          <p:cNvSpPr txBox="1"/>
          <p:nvPr/>
        </p:nvSpPr>
        <p:spPr>
          <a:xfrm>
            <a:off x="427532" y="815975"/>
            <a:ext cx="10665953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3" name="Google Shape;523;p47"/>
          <p:cNvSpPr/>
          <p:nvPr/>
        </p:nvSpPr>
        <p:spPr>
          <a:xfrm>
            <a:off x="-19047" y="0"/>
            <a:ext cx="4076698" cy="2857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47"/>
          <p:cNvSpPr/>
          <p:nvPr/>
        </p:nvSpPr>
        <p:spPr>
          <a:xfrm>
            <a:off x="4057651" y="0"/>
            <a:ext cx="4076698" cy="2857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47"/>
          <p:cNvSpPr/>
          <p:nvPr/>
        </p:nvSpPr>
        <p:spPr>
          <a:xfrm>
            <a:off x="8134349" y="0"/>
            <a:ext cx="4057651" cy="28575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6" name="Google Shape;526;p47"/>
          <p:cNvPicPr preferRelativeResize="0"/>
          <p:nvPr/>
        </p:nvPicPr>
        <p:blipFill rotWithShape="1">
          <a:blip r:embed="rId5">
            <a:alphaModFix/>
          </a:blip>
          <a:srcRect l="-1765" t="46079" r="49999" b="-1961"/>
          <a:stretch/>
        </p:blipFill>
        <p:spPr>
          <a:xfrm>
            <a:off x="10515600" y="285750"/>
            <a:ext cx="1676400" cy="180975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47"/>
          <p:cNvSpPr txBox="1"/>
          <p:nvPr/>
        </p:nvSpPr>
        <p:spPr>
          <a:xfrm>
            <a:off x="6480989" y="6113144"/>
            <a:ext cx="529031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Work in Progress in Jany-</a:t>
            </a:r>
            <a:r>
              <a:rPr lang="en-US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Zher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 of the 'Tak Teke' performance (May 2023) 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Online Media 1" title="The Magic of Theatre: Work in Progress with Youth Theatre in Bishkek">
            <a:hlinkClick r:id="" action="ppaction://media"/>
            <a:extLst>
              <a:ext uri="{FF2B5EF4-FFF2-40B4-BE49-F238E27FC236}">
                <a16:creationId xmlns:a16="http://schemas.microsoft.com/office/drawing/2014/main" id="{D505CCB7-30B9-09D5-4165-5C38AF276E1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09003" y="453328"/>
            <a:ext cx="5522951" cy="3600295"/>
          </a:xfrm>
          <a:prstGeom prst="rect">
            <a:avLst/>
          </a:prstGeom>
        </p:spPr>
      </p:pic>
      <p:sp>
        <p:nvSpPr>
          <p:cNvPr id="3" name="Google Shape;533;p47">
            <a:extLst>
              <a:ext uri="{FF2B5EF4-FFF2-40B4-BE49-F238E27FC236}">
                <a16:creationId xmlns:a16="http://schemas.microsoft.com/office/drawing/2014/main" id="{DA433C15-60FC-8E48-10CC-1A1C312CB067}"/>
              </a:ext>
            </a:extLst>
          </p:cNvPr>
          <p:cNvSpPr txBox="1"/>
          <p:nvPr/>
        </p:nvSpPr>
        <p:spPr>
          <a:xfrm>
            <a:off x="250978" y="4096142"/>
            <a:ext cx="5188097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600" dirty="0">
                <a:latin typeface="Times New Roman"/>
                <a:ea typeface="Times New Roman"/>
                <a:cs typeface="Times New Roman"/>
              </a:rPr>
              <a:t>Work in Progress with Youth Theatre in Bishkek (May 2023)</a:t>
            </a:r>
          </a:p>
        </p:txBody>
      </p:sp>
      <p:pic>
        <p:nvPicPr>
          <p:cNvPr id="4" name="Online Media 3" title="The Magic of Theatre: Work in Progress with Youth Theatre in Jany-Zher  (May 2023)">
            <a:hlinkClick r:id="" action="ppaction://media"/>
            <a:extLst>
              <a:ext uri="{FF2B5EF4-FFF2-40B4-BE49-F238E27FC236}">
                <a16:creationId xmlns:a16="http://schemas.microsoft.com/office/drawing/2014/main" id="{F3BA7F6E-48A7-AF5F-40C7-E2DB69BD7D5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279816" y="2581108"/>
            <a:ext cx="5437605" cy="350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89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FF7DC640-F413-7598-F764-07461A803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480" y="168760"/>
            <a:ext cx="6855124" cy="661025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723155" y="1741346"/>
            <a:ext cx="5785567" cy="833086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 err="1">
                <a:latin typeface="Montserrat" pitchFamily="2" charset="77"/>
                <a:ea typeface="Calibri"/>
                <a:cs typeface="Calibri"/>
              </a:rPr>
              <a:t>Dēudā</a:t>
            </a:r>
            <a:r>
              <a:rPr lang="en-US" sz="4000" b="1" dirty="0">
                <a:latin typeface="Montserrat" pitchFamily="2" charset="77"/>
                <a:ea typeface="Calibri"/>
                <a:cs typeface="Calibri"/>
              </a:rPr>
              <a:t> Folklore and </a:t>
            </a:r>
            <a:r>
              <a:rPr lang="en-US" sz="4000" b="1" dirty="0" err="1">
                <a:latin typeface="Montserrat" pitchFamily="2" charset="77"/>
                <a:ea typeface="Calibri"/>
                <a:cs typeface="Calibri"/>
              </a:rPr>
              <a:t>Mithala</a:t>
            </a:r>
            <a:r>
              <a:rPr lang="en-US" sz="4000" b="1" dirty="0">
                <a:latin typeface="Montserrat" pitchFamily="2" charset="77"/>
                <a:ea typeface="Calibri"/>
                <a:cs typeface="Calibri"/>
              </a:rPr>
              <a:t> Arts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latin typeface="Montserrat" pitchFamily="2" charset="77"/>
                <a:ea typeface="Calibri"/>
                <a:cs typeface="Calibri"/>
              </a:rPr>
              <a:t>(Nepal)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6800" y="902200"/>
            <a:ext cx="6494060" cy="749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Helvetic-Medium" charset="0"/>
              <a:ea typeface="ComicHelvetic-Medium" charset="0"/>
              <a:cs typeface="ComicHelvetic-Medium" charset="0"/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201269BC-6B2A-A3C6-6DA2-CD195D3BA122}"/>
              </a:ext>
            </a:extLst>
          </p:cNvPr>
          <p:cNvSpPr txBox="1">
            <a:spLocks/>
          </p:cNvSpPr>
          <p:nvPr/>
        </p:nvSpPr>
        <p:spPr>
          <a:xfrm>
            <a:off x="1066799" y="1651500"/>
            <a:ext cx="7558585" cy="4152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AutoNum type="arabicPeriod"/>
            </a:pPr>
            <a:endParaRPr lang="en-GB" sz="240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D3EDE0-7522-69E9-F9FE-E6AA125A724B}"/>
              </a:ext>
            </a:extLst>
          </p:cNvPr>
          <p:cNvSpPr txBox="1">
            <a:spLocks/>
          </p:cNvSpPr>
          <p:nvPr/>
        </p:nvSpPr>
        <p:spPr>
          <a:xfrm>
            <a:off x="701542" y="703001"/>
            <a:ext cx="3831255" cy="749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4" name="Picture 14" descr="Logo&#10;&#10;Description automatically generated">
            <a:extLst>
              <a:ext uri="{FF2B5EF4-FFF2-40B4-BE49-F238E27FC236}">
                <a16:creationId xmlns:a16="http://schemas.microsoft.com/office/drawing/2014/main" id="{93B3B06F-EAB3-2D17-E1F6-139DEBD36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7268" y="209909"/>
            <a:ext cx="1219200" cy="1219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0737C4-4920-6359-F5CC-8F5D6F18F7DA}"/>
              </a:ext>
            </a:extLst>
          </p:cNvPr>
          <p:cNvSpPr txBox="1">
            <a:spLocks/>
          </p:cNvSpPr>
          <p:nvPr/>
        </p:nvSpPr>
        <p:spPr>
          <a:xfrm>
            <a:off x="701542" y="1490190"/>
            <a:ext cx="909205" cy="421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7EF432-BDCF-D5CA-1A0E-7D22008E0327}"/>
              </a:ext>
            </a:extLst>
          </p:cNvPr>
          <p:cNvSpPr txBox="1"/>
          <p:nvPr/>
        </p:nvSpPr>
        <p:spPr>
          <a:xfrm>
            <a:off x="4158382" y="2664278"/>
            <a:ext cx="5212138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Montserrat"/>
                <a:cs typeface="Segoe UI"/>
              </a:rPr>
              <a:t>Partner organisations: </a:t>
            </a:r>
          </a:p>
          <a:p>
            <a:r>
              <a:rPr lang="en-GB" dirty="0">
                <a:latin typeface="Montserrat"/>
                <a:cs typeface="Segoe UI"/>
              </a:rPr>
              <a:t>University for Creative Arts (UCA)</a:t>
            </a:r>
          </a:p>
          <a:p>
            <a:r>
              <a:rPr lang="en-GB" dirty="0">
                <a:latin typeface="Montserrat"/>
                <a:cs typeface="Segoe UI"/>
              </a:rPr>
              <a:t>Volunteers and Research Foundation Nepal (VRFN)</a:t>
            </a:r>
          </a:p>
          <a:p>
            <a:r>
              <a:rPr lang="en-GB" dirty="0">
                <a:latin typeface="Montserrat"/>
                <a:cs typeface="Segoe UI"/>
              </a:rPr>
              <a:t>​</a:t>
            </a:r>
          </a:p>
          <a:p>
            <a:r>
              <a:rPr lang="en-GB" b="1" dirty="0">
                <a:latin typeface="Montserrat"/>
                <a:cs typeface="Segoe UI"/>
              </a:rPr>
              <a:t>Principal Investigator/Co-Investigators:</a:t>
            </a:r>
            <a:br>
              <a:rPr lang="en-GB" dirty="0">
                <a:latin typeface="Montserrat"/>
                <a:cs typeface="Segoe UI"/>
              </a:rPr>
            </a:br>
            <a:r>
              <a:rPr lang="en-GB" dirty="0">
                <a:latin typeface="Montserrat"/>
                <a:cs typeface="Segoe UI"/>
              </a:rPr>
              <a:t>Dr Simon Dancey (PI)</a:t>
            </a:r>
          </a:p>
          <a:p>
            <a:r>
              <a:rPr lang="en-GB" dirty="0">
                <a:latin typeface="Montserrat"/>
                <a:cs typeface="Segoe UI"/>
              </a:rPr>
              <a:t>Dila Datt Pant (</a:t>
            </a:r>
            <a:r>
              <a:rPr lang="en-GB" dirty="0" err="1">
                <a:latin typeface="Montserrat"/>
                <a:cs typeface="Segoe UI"/>
              </a:rPr>
              <a:t>CoI</a:t>
            </a:r>
            <a:r>
              <a:rPr lang="en-GB" dirty="0">
                <a:latin typeface="Montserrat"/>
                <a:cs typeface="Segoe UI"/>
              </a:rPr>
              <a:t>)</a:t>
            </a:r>
          </a:p>
          <a:p>
            <a:r>
              <a:rPr lang="en-GB" dirty="0">
                <a:latin typeface="Montserrat"/>
                <a:cs typeface="Segoe UI"/>
              </a:rPr>
              <a:t>Nar Bdr Saud (</a:t>
            </a:r>
            <a:r>
              <a:rPr lang="en-GB" dirty="0" err="1">
                <a:latin typeface="Montserrat"/>
                <a:cs typeface="Segoe UI"/>
              </a:rPr>
              <a:t>CoI</a:t>
            </a:r>
            <a:r>
              <a:rPr lang="en-GB" dirty="0">
                <a:latin typeface="Montserrat"/>
                <a:cs typeface="Segoe UI"/>
              </a:rPr>
              <a:t>)</a:t>
            </a:r>
          </a:p>
        </p:txBody>
      </p:sp>
      <p:pic>
        <p:nvPicPr>
          <p:cNvPr id="10" name="Picture 12" descr="A picture containing text, stationary, writing implement, pencil&#10;&#10;Description automatically generated">
            <a:extLst>
              <a:ext uri="{FF2B5EF4-FFF2-40B4-BE49-F238E27FC236}">
                <a16:creationId xmlns:a16="http://schemas.microsoft.com/office/drawing/2014/main" id="{57AB645A-0C39-8973-4BA8-A6E76D9DA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01" y="1911922"/>
            <a:ext cx="3794500" cy="2498693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618620F4-B220-8C03-6ADE-9C352A999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60000">
            <a:off x="7432334" y="3517559"/>
            <a:ext cx="2743200" cy="328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3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427532" y="815975"/>
            <a:ext cx="10665953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Montserrat"/>
                <a:ea typeface="Montserrat" charset="0"/>
                <a:cs typeface="Montserrat" charset="0"/>
              </a:rPr>
              <a:t>Aims of the project</a:t>
            </a:r>
          </a:p>
        </p:txBody>
      </p:sp>
      <p:sp>
        <p:nvSpPr>
          <p:cNvPr id="8" name="Rectangle 7"/>
          <p:cNvSpPr/>
          <p:nvPr/>
        </p:nvSpPr>
        <p:spPr>
          <a:xfrm>
            <a:off x="-19047" y="0"/>
            <a:ext cx="4076698" cy="2857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057651" y="0"/>
            <a:ext cx="4076698" cy="2857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134349" y="0"/>
            <a:ext cx="4057651" cy="2857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5" t="46079" r="50000" b="-1962"/>
          <a:stretch/>
        </p:blipFill>
        <p:spPr>
          <a:xfrm>
            <a:off x="10515600" y="285750"/>
            <a:ext cx="1676400" cy="1809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A4D955-21A7-0584-2878-94CD6E1A666D}"/>
              </a:ext>
            </a:extLst>
          </p:cNvPr>
          <p:cNvSpPr txBox="1"/>
          <p:nvPr/>
        </p:nvSpPr>
        <p:spPr>
          <a:xfrm>
            <a:off x="427532" y="1859556"/>
            <a:ext cx="7104484" cy="58631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500" b="1" dirty="0">
                <a:ea typeface="Calibri"/>
                <a:cs typeface="Calibri"/>
              </a:rPr>
              <a:t>Aims</a:t>
            </a:r>
            <a:endParaRPr lang="en-US" dirty="0"/>
          </a:p>
          <a:p>
            <a:r>
              <a:rPr lang="en-GB" sz="2500" dirty="0">
                <a:ea typeface="Calibri"/>
                <a:cs typeface="Calibri"/>
              </a:rPr>
              <a:t>To explore how Dēudā culture can be leveraged for peacebuilding, evaluating the disparities between local traditions and peacebuilding strategies. </a:t>
            </a:r>
            <a:endParaRPr lang="en-GB" dirty="0">
              <a:ea typeface="Calibri"/>
              <a:cs typeface="Calibri"/>
            </a:endParaRPr>
          </a:p>
          <a:p>
            <a:endParaRPr lang="en-GB" sz="2500" dirty="0">
              <a:ea typeface="Calibri"/>
              <a:cs typeface="Calibri"/>
            </a:endParaRPr>
          </a:p>
          <a:p>
            <a:r>
              <a:rPr lang="en-GB" sz="2500" dirty="0">
                <a:ea typeface="Calibri"/>
                <a:cs typeface="Calibri"/>
              </a:rPr>
              <a:t>To investigate innovative communication structures to inform local, national, and international peacebuilding approaches, focusing on enhancing the well-being of youth, especially those from marginalized and remote communities.</a:t>
            </a:r>
            <a:endParaRPr lang="en-GB" dirty="0">
              <a:ea typeface="Calibri"/>
              <a:cs typeface="Calibri"/>
            </a:endParaRPr>
          </a:p>
          <a:p>
            <a:endParaRPr lang="en-GB" sz="2500" b="1" dirty="0">
              <a:ea typeface="Calibri"/>
              <a:cs typeface="Calibri"/>
            </a:endParaRPr>
          </a:p>
          <a:p>
            <a:endParaRPr lang="en-GB" sz="2500" b="1" dirty="0">
              <a:ea typeface="Calibri"/>
              <a:cs typeface="Calibri"/>
            </a:endParaRPr>
          </a:p>
          <a:p>
            <a:endParaRPr lang="en-GB" sz="2500" b="1" dirty="0">
              <a:ea typeface="Calibri"/>
              <a:cs typeface="Calibri"/>
            </a:endParaRPr>
          </a:p>
          <a:p>
            <a:endParaRPr lang="en-GB" sz="2500" b="1" dirty="0">
              <a:ea typeface="Calibri"/>
              <a:cs typeface="Calibri"/>
            </a:endParaRPr>
          </a:p>
          <a:p>
            <a:endParaRPr lang="en-GB" sz="2500" dirty="0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00D611-350B-C1B1-14CA-A2E3889109F4}"/>
              </a:ext>
            </a:extLst>
          </p:cNvPr>
          <p:cNvSpPr txBox="1"/>
          <p:nvPr/>
        </p:nvSpPr>
        <p:spPr>
          <a:xfrm>
            <a:off x="7532016" y="5319068"/>
            <a:ext cx="4149411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i="1" dirty="0">
                <a:ea typeface="Calibri"/>
                <a:cs typeface="Calibri"/>
              </a:rPr>
              <a:t>Credit: Gobinda Khadka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588D3A-BB0B-3213-9EE1-316ED91E0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160" y="1859556"/>
            <a:ext cx="4647840" cy="316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52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FF7DC640-F413-7598-F764-07461A803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480" y="168760"/>
            <a:ext cx="6855124" cy="661025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589114" y="2228535"/>
            <a:ext cx="5212138" cy="3987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400" b="1" dirty="0">
                <a:latin typeface="Montserrat"/>
                <a:ea typeface="Montserrat" charset="0"/>
                <a:cs typeface="Montserrat" charset="0"/>
              </a:rPr>
              <a:t>Professor Ananda Breed 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400" dirty="0">
                <a:latin typeface="Montserrat"/>
                <a:ea typeface="Montserrat" charset="0"/>
                <a:cs typeface="Montserrat" charset="0"/>
              </a:rPr>
              <a:t>Principal Investigator (PI), MAP</a:t>
            </a:r>
            <a:endParaRPr lang="en-GB" dirty="0">
              <a:cs typeface="Calibri" panose="020F0502020204030204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GB" sz="2400" dirty="0">
              <a:latin typeface="Montserrat" charset="0"/>
              <a:ea typeface="Montserrat" charset="0"/>
              <a:cs typeface="Montserrat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000" dirty="0">
                <a:latin typeface="Montserrat"/>
                <a:ea typeface="Montserrat" charset="0"/>
                <a:cs typeface="Montserrat" charset="0"/>
              </a:rPr>
              <a:t>Professor of Theatre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000" dirty="0">
                <a:latin typeface="Montserrat"/>
                <a:ea typeface="Montserrat" charset="0"/>
                <a:cs typeface="Montserrat" charset="0"/>
              </a:rPr>
              <a:t>College of Arts, Social Sciences, and Humanities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000" dirty="0">
                <a:latin typeface="Montserrat"/>
                <a:ea typeface="Montserrat" charset="0"/>
                <a:cs typeface="Montserrat" charset="0"/>
              </a:rPr>
              <a:t>University of Lincoln, UK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GB" sz="2400" dirty="0">
              <a:latin typeface="Montserrat" charset="0"/>
              <a:ea typeface="Montserrat" charset="0"/>
              <a:cs typeface="Montserrat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GB" sz="24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6800" y="902200"/>
            <a:ext cx="6494060" cy="749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Helvetic-Medium" charset="0"/>
              <a:ea typeface="ComicHelvetic-Medium" charset="0"/>
              <a:cs typeface="ComicHelvetic-Medium" charset="0"/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201269BC-6B2A-A3C6-6DA2-CD195D3BA122}"/>
              </a:ext>
            </a:extLst>
          </p:cNvPr>
          <p:cNvSpPr txBox="1">
            <a:spLocks/>
          </p:cNvSpPr>
          <p:nvPr/>
        </p:nvSpPr>
        <p:spPr>
          <a:xfrm>
            <a:off x="1066799" y="1651500"/>
            <a:ext cx="7558585" cy="4152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AutoNum type="arabicPeriod"/>
            </a:pPr>
            <a:endParaRPr lang="en-GB" sz="240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D3EDE0-7522-69E9-F9FE-E6AA125A724B}"/>
              </a:ext>
            </a:extLst>
          </p:cNvPr>
          <p:cNvSpPr txBox="1">
            <a:spLocks/>
          </p:cNvSpPr>
          <p:nvPr/>
        </p:nvSpPr>
        <p:spPr>
          <a:xfrm>
            <a:off x="600782" y="640026"/>
            <a:ext cx="3806065" cy="14168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>
                <a:solidFill>
                  <a:srgbClr val="FFFFFF"/>
                </a:solidFill>
                <a:latin typeface="Montserrat"/>
              </a:rPr>
              <a:t>Overview of </a:t>
            </a:r>
            <a:br>
              <a:rPr lang="en-GB" sz="2400" b="1">
                <a:solidFill>
                  <a:srgbClr val="FFFFFF"/>
                </a:solidFill>
                <a:latin typeface="Montserrat"/>
              </a:rPr>
            </a:br>
            <a:r>
              <a:rPr lang="en-GB" sz="2400" b="1">
                <a:solidFill>
                  <a:srgbClr val="FFFFFF"/>
                </a:solidFill>
                <a:latin typeface="Montserrat"/>
              </a:rPr>
              <a:t>Mobile Arts for Peace </a:t>
            </a:r>
            <a:br>
              <a:rPr lang="en-GB" sz="2400" b="1">
                <a:solidFill>
                  <a:srgbClr val="FFFFFF"/>
                </a:solidFill>
                <a:latin typeface="Montserrat"/>
              </a:rPr>
            </a:br>
            <a:r>
              <a:rPr lang="en-GB" sz="2400" b="1">
                <a:solidFill>
                  <a:srgbClr val="FFFFFF"/>
                </a:solidFill>
                <a:latin typeface="Montserrat"/>
              </a:rPr>
              <a:t>(MAP) 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4" name="Picture 14" descr="Logo&#10;&#10;Description automatically generated">
            <a:extLst>
              <a:ext uri="{FF2B5EF4-FFF2-40B4-BE49-F238E27FC236}">
                <a16:creationId xmlns:a16="http://schemas.microsoft.com/office/drawing/2014/main" id="{93B3B06F-EAB3-2D17-E1F6-139DEBD36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7268" y="209909"/>
            <a:ext cx="1219200" cy="1219200"/>
          </a:xfrm>
          <a:prstGeom prst="rect">
            <a:avLst/>
          </a:prstGeom>
        </p:spPr>
      </p:pic>
      <p:pic>
        <p:nvPicPr>
          <p:cNvPr id="7" name="Picture 8" descr="Icon&#10;&#10;Description automatically generated">
            <a:extLst>
              <a:ext uri="{FF2B5EF4-FFF2-40B4-BE49-F238E27FC236}">
                <a16:creationId xmlns:a16="http://schemas.microsoft.com/office/drawing/2014/main" id="{220846D0-4B03-1F8E-D245-3B3F1D1C43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7" t="-28" r="27420" b="22667"/>
          <a:stretch/>
        </p:blipFill>
        <p:spPr>
          <a:xfrm rot="2040000">
            <a:off x="7460420" y="3946356"/>
            <a:ext cx="3286450" cy="3371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B6EB59-836C-4595-AEDE-8365FC3E6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686" y="2364043"/>
            <a:ext cx="2525486" cy="302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91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427532" y="815975"/>
            <a:ext cx="10665953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Montserrat"/>
                <a:ea typeface="Montserrat" charset="0"/>
                <a:cs typeface="Montserrat" charset="0"/>
              </a:rPr>
              <a:t>What is </a:t>
            </a:r>
            <a:r>
              <a:rPr lang="en-GB" sz="4000" b="1" dirty="0">
                <a:latin typeface="Montserrat"/>
              </a:rPr>
              <a:t>Dēudā</a:t>
            </a:r>
            <a:r>
              <a:rPr lang="en-GB" sz="4000" b="1" dirty="0">
                <a:latin typeface="Montserrat"/>
                <a:ea typeface="Montserrat" charset="0"/>
                <a:cs typeface="Montserrat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-19047" y="0"/>
            <a:ext cx="4076698" cy="2857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057651" y="0"/>
            <a:ext cx="4076698" cy="2857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134349" y="0"/>
            <a:ext cx="4057651" cy="2857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5" t="46079" r="50000" b="-1962"/>
          <a:stretch/>
        </p:blipFill>
        <p:spPr>
          <a:xfrm>
            <a:off x="10515600" y="285750"/>
            <a:ext cx="1676400" cy="1809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A4D955-21A7-0584-2878-94CD6E1A666D}"/>
              </a:ext>
            </a:extLst>
          </p:cNvPr>
          <p:cNvSpPr txBox="1"/>
          <p:nvPr/>
        </p:nvSpPr>
        <p:spPr>
          <a:xfrm>
            <a:off x="427532" y="1859556"/>
            <a:ext cx="7104484" cy="31393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dirty="0">
                <a:latin typeface="Montserrat"/>
                <a:ea typeface="Calibri"/>
                <a:cs typeface="Calibri"/>
              </a:rPr>
              <a:t>Dēudā folklore (Khel), </a:t>
            </a:r>
            <a:r>
              <a:rPr lang="en-GB" b="1" u="sng" dirty="0">
                <a:latin typeface="Montserrat"/>
                <a:ea typeface="Calibri"/>
                <a:cs typeface="Calibri"/>
              </a:rPr>
              <a:t>a traditional Nepali song and dance genre</a:t>
            </a:r>
            <a:r>
              <a:rPr lang="en-GB" dirty="0">
                <a:latin typeface="Montserrat"/>
                <a:ea typeface="Calibri"/>
                <a:cs typeface="Calibri"/>
              </a:rPr>
              <a:t>, holds a celebrated spot in the cultural heritage of certain regions of Nepal and India. This folklore, prominently features during various festivals like Gaura, </a:t>
            </a:r>
            <a:r>
              <a:rPr lang="en-GB" dirty="0" err="1">
                <a:latin typeface="Montserrat"/>
                <a:ea typeface="Calibri"/>
                <a:cs typeface="Calibri"/>
              </a:rPr>
              <a:t>Bishu</a:t>
            </a:r>
            <a:r>
              <a:rPr lang="en-GB" dirty="0">
                <a:latin typeface="Montserrat"/>
                <a:ea typeface="Calibri"/>
                <a:cs typeface="Calibri"/>
              </a:rPr>
              <a:t>, </a:t>
            </a:r>
            <a:r>
              <a:rPr lang="en-GB" dirty="0" err="1">
                <a:latin typeface="Montserrat"/>
                <a:ea typeface="Calibri"/>
                <a:cs typeface="Calibri"/>
              </a:rPr>
              <a:t>Jaat</a:t>
            </a:r>
            <a:r>
              <a:rPr lang="en-GB" dirty="0">
                <a:latin typeface="Montserrat"/>
                <a:ea typeface="Calibri"/>
                <a:cs typeface="Calibri"/>
              </a:rPr>
              <a:t>. </a:t>
            </a:r>
          </a:p>
          <a:p>
            <a:endParaRPr lang="en-GB" dirty="0">
              <a:latin typeface="Montserrat"/>
              <a:ea typeface="Calibri"/>
              <a:cs typeface="Calibri"/>
            </a:endParaRPr>
          </a:p>
          <a:p>
            <a:r>
              <a:rPr lang="en-GB" dirty="0">
                <a:latin typeface="Montserrat"/>
                <a:ea typeface="Calibri"/>
                <a:cs typeface="Calibri"/>
              </a:rPr>
              <a:t>It encourages </a:t>
            </a:r>
            <a:r>
              <a:rPr lang="en-GB" b="1" u="sng" dirty="0">
                <a:latin typeface="Montserrat"/>
                <a:ea typeface="Calibri"/>
                <a:cs typeface="Calibri"/>
              </a:rPr>
              <a:t>participants to join in a circle, hold hands, and engage in dialogic songs</a:t>
            </a:r>
            <a:r>
              <a:rPr lang="en-GB" dirty="0">
                <a:latin typeface="Montserrat"/>
                <a:ea typeface="Calibri"/>
                <a:cs typeface="Calibri"/>
              </a:rPr>
              <a:t>. Its vibrant presence enriches the broader cultural fabric, offering a shared expressive platform for individuals during these community gatherings, and fostering unity and understanding among participants. </a:t>
            </a:r>
            <a:endParaRPr lang="en-GB" sz="2500" dirty="0"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D42BFF-E1A8-E6E0-F537-7889C594FB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80"/>
          <a:stretch/>
        </p:blipFill>
        <p:spPr>
          <a:xfrm>
            <a:off x="7568419" y="1889516"/>
            <a:ext cx="4623581" cy="29470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890A87-950D-9A5B-FA85-27A90FEA5268}"/>
              </a:ext>
            </a:extLst>
          </p:cNvPr>
          <p:cNvSpPr txBox="1"/>
          <p:nvPr/>
        </p:nvSpPr>
        <p:spPr>
          <a:xfrm>
            <a:off x="7664825" y="5106598"/>
            <a:ext cx="4149411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i="1" dirty="0">
                <a:ea typeface="Calibri"/>
                <a:cs typeface="Calibri"/>
              </a:rPr>
              <a:t>Credit: Dila Pant</a:t>
            </a:r>
          </a:p>
        </p:txBody>
      </p:sp>
    </p:spTree>
    <p:extLst>
      <p:ext uri="{BB962C8B-B14F-4D97-AF65-F5344CB8AC3E}">
        <p14:creationId xmlns:p14="http://schemas.microsoft.com/office/powerpoint/2010/main" val="2393913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427532" y="815975"/>
            <a:ext cx="10665953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b="1" dirty="0">
              <a:latin typeface="Montserrat"/>
              <a:ea typeface="Montserrat" charset="0"/>
              <a:cs typeface="Montserra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9047" y="0"/>
            <a:ext cx="4076698" cy="2857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057651" y="0"/>
            <a:ext cx="4076698" cy="2857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134349" y="0"/>
            <a:ext cx="4057651" cy="2857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5" t="46079" r="50000" b="-1962"/>
          <a:stretch/>
        </p:blipFill>
        <p:spPr>
          <a:xfrm>
            <a:off x="10515600" y="285750"/>
            <a:ext cx="1676400" cy="1809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A4D955-21A7-0584-2878-94CD6E1A666D}"/>
              </a:ext>
            </a:extLst>
          </p:cNvPr>
          <p:cNvSpPr txBox="1"/>
          <p:nvPr/>
        </p:nvSpPr>
        <p:spPr>
          <a:xfrm>
            <a:off x="427531" y="1859556"/>
            <a:ext cx="7706817" cy="69095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500" dirty="0">
                <a:latin typeface="Montserrat"/>
                <a:ea typeface="Calibri"/>
                <a:cs typeface="Calibri"/>
              </a:rPr>
              <a:t>At the heart of Dēudā is its openness, its welcoming nature offers an inclusive platform, free from restrictions for participation. </a:t>
            </a:r>
          </a:p>
          <a:p>
            <a:endParaRPr lang="en-GB" sz="2500" dirty="0">
              <a:latin typeface="Montserrat"/>
              <a:ea typeface="Calibri"/>
              <a:cs typeface="Calibri"/>
            </a:endParaRPr>
          </a:p>
          <a:p>
            <a:r>
              <a:rPr lang="en-GB" sz="2500" dirty="0">
                <a:latin typeface="Montserrat"/>
                <a:ea typeface="Calibri"/>
                <a:cs typeface="Calibri"/>
              </a:rPr>
              <a:t>This openness not only encourages shared cultural experiences but also contributes to a unique local peacebuilding initiative. </a:t>
            </a:r>
          </a:p>
          <a:p>
            <a:endParaRPr lang="en-GB" sz="2500" dirty="0">
              <a:latin typeface="Montserrat"/>
              <a:cs typeface="Calibri"/>
            </a:endParaRPr>
          </a:p>
          <a:p>
            <a:r>
              <a:rPr lang="en-GB" sz="2500" dirty="0">
                <a:latin typeface="Montserrat"/>
                <a:cs typeface="Calibri"/>
              </a:rPr>
              <a:t>The psychosocial impacts of Dēudā folklore remain under-researched. A comprehensive understanding of its influence on the community is crucial, and this knowledge gap needs to be addressed.</a:t>
            </a:r>
          </a:p>
          <a:p>
            <a:endParaRPr lang="en-GB" dirty="0">
              <a:latin typeface="Montserrat"/>
            </a:endParaRPr>
          </a:p>
          <a:p>
            <a:endParaRPr lang="en-GB" sz="2500" b="1" dirty="0">
              <a:ea typeface="Calibri"/>
              <a:cs typeface="Calibri"/>
            </a:endParaRPr>
          </a:p>
          <a:p>
            <a:endParaRPr lang="en-GB" sz="2500" b="1" dirty="0">
              <a:ea typeface="Calibri"/>
              <a:cs typeface="Calibri"/>
            </a:endParaRPr>
          </a:p>
          <a:p>
            <a:endParaRPr lang="en-GB" sz="2500" b="1" dirty="0">
              <a:ea typeface="Calibri"/>
              <a:cs typeface="Calibri"/>
            </a:endParaRPr>
          </a:p>
          <a:p>
            <a:endParaRPr lang="en-GB" sz="2500" dirty="0">
              <a:ea typeface="Calibri" panose="020F0502020204030204"/>
              <a:cs typeface="Calibri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5132C7FD-518C-04F1-79A9-80C47209BDFF}"/>
              </a:ext>
            </a:extLst>
          </p:cNvPr>
          <p:cNvSpPr txBox="1">
            <a:spLocks/>
          </p:cNvSpPr>
          <p:nvPr/>
        </p:nvSpPr>
        <p:spPr>
          <a:xfrm>
            <a:off x="431249" y="754643"/>
            <a:ext cx="10665953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b="1" dirty="0">
              <a:latin typeface="Montserrat"/>
              <a:ea typeface="Montserrat" charset="0"/>
              <a:cs typeface="Montserrat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998D4E37-948B-C6BC-12E1-FF5CDDB37513}"/>
              </a:ext>
            </a:extLst>
          </p:cNvPr>
          <p:cNvSpPr txBox="1">
            <a:spLocks/>
          </p:cNvSpPr>
          <p:nvPr/>
        </p:nvSpPr>
        <p:spPr>
          <a:xfrm>
            <a:off x="198932" y="819692"/>
            <a:ext cx="11639946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Montserrat"/>
                <a:ea typeface="Montserrat" charset="0"/>
                <a:cs typeface="Montserrat" charset="0"/>
              </a:rPr>
              <a:t>How and does </a:t>
            </a:r>
            <a:r>
              <a:rPr lang="en-GB" sz="4000" b="1" dirty="0">
                <a:latin typeface="Montserrat"/>
              </a:rPr>
              <a:t>Dēudā folklore evoke dialogue</a:t>
            </a:r>
            <a:r>
              <a:rPr lang="en-GB" sz="4000" b="1" dirty="0">
                <a:latin typeface="Montserrat"/>
                <a:ea typeface="Montserrat" charset="0"/>
                <a:cs typeface="Montserrat" charset="0"/>
              </a:rPr>
              <a:t>?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68889F3-40D2-9A43-AAD2-8B21EDCE0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541" y="1920888"/>
            <a:ext cx="4342459" cy="24461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BA3DFF-00F5-0B2C-B535-6696DBD7A981}"/>
              </a:ext>
            </a:extLst>
          </p:cNvPr>
          <p:cNvSpPr txBox="1"/>
          <p:nvPr/>
        </p:nvSpPr>
        <p:spPr>
          <a:xfrm>
            <a:off x="7849541" y="4428381"/>
            <a:ext cx="4149411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GB" sz="1600" i="1" dirty="0">
                <a:ea typeface="Calibri"/>
                <a:cs typeface="Calibri"/>
              </a:rPr>
              <a:t>Credit: Dila Pant</a:t>
            </a:r>
          </a:p>
        </p:txBody>
      </p:sp>
    </p:spTree>
    <p:extLst>
      <p:ext uri="{BB962C8B-B14F-4D97-AF65-F5344CB8AC3E}">
        <p14:creationId xmlns:p14="http://schemas.microsoft.com/office/powerpoint/2010/main" val="54380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427532" y="815975"/>
            <a:ext cx="10665953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b="1" dirty="0">
              <a:latin typeface="Montserrat"/>
              <a:ea typeface="Montserrat" charset="0"/>
              <a:cs typeface="Montserra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9047" y="0"/>
            <a:ext cx="4076698" cy="2857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057651" y="0"/>
            <a:ext cx="4076698" cy="2857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134349" y="0"/>
            <a:ext cx="4057651" cy="2857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5" t="46079" r="50000" b="-1962"/>
          <a:stretch/>
        </p:blipFill>
        <p:spPr>
          <a:xfrm>
            <a:off x="10515600" y="285750"/>
            <a:ext cx="1676400" cy="1809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A4D955-21A7-0584-2878-94CD6E1A666D}"/>
              </a:ext>
            </a:extLst>
          </p:cNvPr>
          <p:cNvSpPr txBox="1"/>
          <p:nvPr/>
        </p:nvSpPr>
        <p:spPr>
          <a:xfrm>
            <a:off x="361949" y="1750742"/>
            <a:ext cx="3704529" cy="57554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GB" dirty="0">
              <a:latin typeface="Montserrat"/>
            </a:endParaRPr>
          </a:p>
          <a:p>
            <a:r>
              <a:rPr lang="en-GB" sz="2500" dirty="0">
                <a:ea typeface="Calibri"/>
                <a:cs typeface="Calibri"/>
              </a:rPr>
              <a:t>Creatin of local curriculum with Janaki Women Awareness Society (JWAS) that focused on the use of </a:t>
            </a:r>
            <a:r>
              <a:rPr lang="en-GB" sz="2500" dirty="0" err="1">
                <a:ea typeface="Calibri"/>
                <a:cs typeface="Calibri"/>
              </a:rPr>
              <a:t>Mithala</a:t>
            </a:r>
            <a:r>
              <a:rPr lang="en-GB" sz="2500" dirty="0">
                <a:ea typeface="Calibri"/>
                <a:cs typeface="Calibri"/>
              </a:rPr>
              <a:t> Arts from an under-represented part of Nepal (</a:t>
            </a:r>
            <a:r>
              <a:rPr lang="en-GB" sz="2500" dirty="0" err="1">
                <a:ea typeface="Calibri"/>
                <a:cs typeface="Calibri"/>
              </a:rPr>
              <a:t>Madhes</a:t>
            </a:r>
            <a:r>
              <a:rPr lang="en-GB" sz="2500" dirty="0">
                <a:ea typeface="Calibri"/>
                <a:cs typeface="Calibri"/>
              </a:rPr>
              <a:t> region). Development of arts education curriculum with Education Department of Kathmandu University.</a:t>
            </a:r>
          </a:p>
          <a:p>
            <a:endParaRPr lang="en-GB" sz="2500" b="1" dirty="0">
              <a:ea typeface="Calibri"/>
              <a:cs typeface="Calibri"/>
            </a:endParaRPr>
          </a:p>
          <a:p>
            <a:endParaRPr lang="en-GB" sz="2500" b="1" dirty="0">
              <a:ea typeface="Calibri"/>
              <a:cs typeface="Calibri"/>
            </a:endParaRPr>
          </a:p>
          <a:p>
            <a:endParaRPr lang="en-GB" sz="2500" dirty="0">
              <a:ea typeface="Calibri" panose="020F0502020204030204"/>
              <a:cs typeface="Calibri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5132C7FD-518C-04F1-79A9-80C47209BDFF}"/>
              </a:ext>
            </a:extLst>
          </p:cNvPr>
          <p:cNvSpPr txBox="1">
            <a:spLocks/>
          </p:cNvSpPr>
          <p:nvPr/>
        </p:nvSpPr>
        <p:spPr>
          <a:xfrm>
            <a:off x="431249" y="754643"/>
            <a:ext cx="10665953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b="1" dirty="0">
              <a:latin typeface="Montserrat"/>
              <a:ea typeface="Montserrat" charset="0"/>
              <a:cs typeface="Montserrat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998D4E37-948B-C6BC-12E1-FF5CDDB37513}"/>
              </a:ext>
            </a:extLst>
          </p:cNvPr>
          <p:cNvSpPr txBox="1">
            <a:spLocks/>
          </p:cNvSpPr>
          <p:nvPr/>
        </p:nvSpPr>
        <p:spPr>
          <a:xfrm>
            <a:off x="198932" y="819692"/>
            <a:ext cx="11639946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err="1">
                <a:latin typeface="Montserrat"/>
                <a:ea typeface="Montserrat" charset="0"/>
                <a:cs typeface="Montserrat" charset="0"/>
              </a:rPr>
              <a:t>Mithala</a:t>
            </a:r>
            <a:r>
              <a:rPr lang="en-GB" sz="4000" b="1" dirty="0">
                <a:latin typeface="Montserrat"/>
                <a:ea typeface="Montserrat" charset="0"/>
                <a:cs typeface="Montserrat" charset="0"/>
              </a:rPr>
              <a:t> Arts and Local Curriculum</a:t>
            </a:r>
          </a:p>
        </p:txBody>
      </p:sp>
      <p:pic>
        <p:nvPicPr>
          <p:cNvPr id="14" name="Picture 13" descr="A group of drawings of women&#10;&#10;Description automatically generated">
            <a:extLst>
              <a:ext uri="{FF2B5EF4-FFF2-40B4-BE49-F238E27FC236}">
                <a16:creationId xmlns:a16="http://schemas.microsoft.com/office/drawing/2014/main" id="{6D0E1EDD-81EA-C1DE-FA52-81232F4E6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039" y="1572709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75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FF7DC640-F413-7598-F764-07461A803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480" y="168760"/>
            <a:ext cx="6855124" cy="661025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723155" y="1741346"/>
            <a:ext cx="5785567" cy="833086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latin typeface="Montserrat" pitchFamily="2" charset="77"/>
                <a:ea typeface="Calibri"/>
                <a:cs typeface="Calibri"/>
              </a:rPr>
              <a:t>Beyond Tradition: </a:t>
            </a:r>
            <a:r>
              <a:rPr lang="en-US" sz="4000" b="1" dirty="0" err="1">
                <a:latin typeface="Montserrat" pitchFamily="2" charset="77"/>
                <a:ea typeface="Calibri"/>
                <a:cs typeface="Calibri"/>
              </a:rPr>
              <a:t>Revitalising</a:t>
            </a:r>
            <a:r>
              <a:rPr lang="en-US" sz="4000" b="1" dirty="0">
                <a:latin typeface="Montserrat" pitchFamily="2" charset="77"/>
                <a:ea typeface="Calibri"/>
                <a:cs typeface="Calibri"/>
              </a:rPr>
              <a:t> </a:t>
            </a:r>
            <a:r>
              <a:rPr lang="en-US" sz="4000" b="1" dirty="0" err="1">
                <a:latin typeface="Montserrat" pitchFamily="2" charset="77"/>
                <a:ea typeface="Calibri"/>
                <a:cs typeface="Calibri"/>
              </a:rPr>
              <a:t>Lenong</a:t>
            </a:r>
            <a:r>
              <a:rPr lang="en-US" sz="4000" b="1" dirty="0">
                <a:latin typeface="Montserrat" pitchFamily="2" charset="77"/>
                <a:ea typeface="Calibri"/>
                <a:cs typeface="Calibri"/>
              </a:rPr>
              <a:t> (Indonesia)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6800" y="902200"/>
            <a:ext cx="6494060" cy="749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Helvetic-Medium" charset="0"/>
              <a:ea typeface="ComicHelvetic-Medium" charset="0"/>
              <a:cs typeface="ComicHelvetic-Medium" charset="0"/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201269BC-6B2A-A3C6-6DA2-CD195D3BA122}"/>
              </a:ext>
            </a:extLst>
          </p:cNvPr>
          <p:cNvSpPr txBox="1">
            <a:spLocks/>
          </p:cNvSpPr>
          <p:nvPr/>
        </p:nvSpPr>
        <p:spPr>
          <a:xfrm>
            <a:off x="1066799" y="1651500"/>
            <a:ext cx="7558585" cy="4152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AutoNum type="arabicPeriod"/>
            </a:pPr>
            <a:endParaRPr lang="en-GB" sz="240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D3EDE0-7522-69E9-F9FE-E6AA125A724B}"/>
              </a:ext>
            </a:extLst>
          </p:cNvPr>
          <p:cNvSpPr txBox="1">
            <a:spLocks/>
          </p:cNvSpPr>
          <p:nvPr/>
        </p:nvSpPr>
        <p:spPr>
          <a:xfrm>
            <a:off x="701542" y="703001"/>
            <a:ext cx="3831255" cy="749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4" name="Picture 14" descr="Logo&#10;&#10;Description automatically generated">
            <a:extLst>
              <a:ext uri="{FF2B5EF4-FFF2-40B4-BE49-F238E27FC236}">
                <a16:creationId xmlns:a16="http://schemas.microsoft.com/office/drawing/2014/main" id="{93B3B06F-EAB3-2D17-E1F6-139DEBD36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7268" y="209909"/>
            <a:ext cx="1219200" cy="1219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0737C4-4920-6359-F5CC-8F5D6F18F7DA}"/>
              </a:ext>
            </a:extLst>
          </p:cNvPr>
          <p:cNvSpPr txBox="1">
            <a:spLocks/>
          </p:cNvSpPr>
          <p:nvPr/>
        </p:nvSpPr>
        <p:spPr>
          <a:xfrm>
            <a:off x="701542" y="1490190"/>
            <a:ext cx="909205" cy="421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7EF432-BDCF-D5CA-1A0E-7D22008E0327}"/>
              </a:ext>
            </a:extLst>
          </p:cNvPr>
          <p:cNvSpPr txBox="1"/>
          <p:nvPr/>
        </p:nvSpPr>
        <p:spPr>
          <a:xfrm>
            <a:off x="4158382" y="2664278"/>
            <a:ext cx="521213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Montserrat"/>
                <a:cs typeface="Segoe UI"/>
              </a:rPr>
              <a:t>Partner organisations: </a:t>
            </a:r>
          </a:p>
          <a:p>
            <a:r>
              <a:rPr lang="en-GB" dirty="0" err="1">
                <a:latin typeface="Montserrat"/>
                <a:cs typeface="Segoe UI"/>
              </a:rPr>
              <a:t>Atma</a:t>
            </a:r>
            <a:r>
              <a:rPr lang="en-GB" dirty="0">
                <a:latin typeface="Montserrat"/>
                <a:cs typeface="Segoe UI"/>
              </a:rPr>
              <a:t> Jaya Catholic University</a:t>
            </a:r>
          </a:p>
          <a:p>
            <a:r>
              <a:rPr lang="en-GB" dirty="0" err="1">
                <a:latin typeface="Montserrat"/>
                <a:cs typeface="Segoe UI"/>
              </a:rPr>
              <a:t>Padepokan</a:t>
            </a:r>
            <a:r>
              <a:rPr lang="en-GB" dirty="0">
                <a:latin typeface="Montserrat"/>
                <a:cs typeface="Segoe UI"/>
              </a:rPr>
              <a:t> </a:t>
            </a:r>
            <a:r>
              <a:rPr lang="en-GB" dirty="0" err="1">
                <a:latin typeface="Montserrat"/>
                <a:cs typeface="Segoe UI"/>
              </a:rPr>
              <a:t>Ciliwung</a:t>
            </a:r>
            <a:r>
              <a:rPr lang="en-GB" dirty="0">
                <a:latin typeface="Montserrat"/>
                <a:cs typeface="Segoe UI"/>
              </a:rPr>
              <a:t> </a:t>
            </a:r>
            <a:r>
              <a:rPr lang="en-GB" dirty="0" err="1">
                <a:latin typeface="Montserrat"/>
                <a:cs typeface="Segoe UI"/>
              </a:rPr>
              <a:t>Condet</a:t>
            </a:r>
            <a:endParaRPr lang="en-GB" dirty="0">
              <a:latin typeface="Montserrat"/>
              <a:cs typeface="Segoe UI"/>
            </a:endParaRPr>
          </a:p>
          <a:p>
            <a:r>
              <a:rPr lang="en-GB" dirty="0">
                <a:latin typeface="Montserrat"/>
                <a:cs typeface="Segoe UI"/>
              </a:rPr>
              <a:t>​</a:t>
            </a:r>
          </a:p>
          <a:p>
            <a:r>
              <a:rPr lang="en-GB" b="1" dirty="0">
                <a:latin typeface="Montserrat"/>
                <a:cs typeface="Segoe UI"/>
              </a:rPr>
              <a:t>Principal Investigator/Co-Investigators:</a:t>
            </a:r>
            <a:br>
              <a:rPr lang="en-GB" dirty="0">
                <a:latin typeface="Montserrat"/>
                <a:cs typeface="Segoe UI"/>
              </a:rPr>
            </a:br>
            <a:r>
              <a:rPr lang="en-GB" dirty="0">
                <a:latin typeface="Montserrat"/>
                <a:cs typeface="Segoe UI"/>
              </a:rPr>
              <a:t>Indra </a:t>
            </a:r>
            <a:r>
              <a:rPr lang="en-GB" dirty="0" err="1">
                <a:latin typeface="Montserrat"/>
                <a:cs typeface="Segoe UI"/>
              </a:rPr>
              <a:t>Nurpatria</a:t>
            </a:r>
            <a:endParaRPr lang="en-GB" dirty="0">
              <a:latin typeface="Montserrat"/>
              <a:cs typeface="Segoe UI"/>
            </a:endParaRPr>
          </a:p>
          <a:p>
            <a:r>
              <a:rPr lang="en-GB" dirty="0">
                <a:latin typeface="Montserrat"/>
                <a:cs typeface="Segoe UI"/>
              </a:rPr>
              <a:t>Bang </a:t>
            </a:r>
            <a:r>
              <a:rPr lang="en-GB" dirty="0" err="1">
                <a:latin typeface="Montserrat"/>
                <a:cs typeface="Segoe UI"/>
              </a:rPr>
              <a:t>Lantur</a:t>
            </a:r>
            <a:endParaRPr lang="en-GB" dirty="0">
              <a:latin typeface="Montserrat"/>
              <a:cs typeface="Segoe UI"/>
            </a:endParaRPr>
          </a:p>
        </p:txBody>
      </p:sp>
      <p:pic>
        <p:nvPicPr>
          <p:cNvPr id="10" name="Picture 12" descr="A picture containing text, stationary, writing implement, pencil&#10;&#10;Description automatically generated">
            <a:extLst>
              <a:ext uri="{FF2B5EF4-FFF2-40B4-BE49-F238E27FC236}">
                <a16:creationId xmlns:a16="http://schemas.microsoft.com/office/drawing/2014/main" id="{57AB645A-0C39-8973-4BA8-A6E76D9DA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01" y="1911922"/>
            <a:ext cx="3794500" cy="2498693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618620F4-B220-8C03-6ADE-9C352A999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60000">
            <a:off x="7432334" y="3517559"/>
            <a:ext cx="2743200" cy="328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64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855756" y="1050264"/>
            <a:ext cx="10665953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Montserrat"/>
                <a:ea typeface="Montserrat" charset="0"/>
                <a:cs typeface="Montserrat" charset="0"/>
              </a:rPr>
              <a:t>Aims of the project</a:t>
            </a:r>
          </a:p>
        </p:txBody>
      </p:sp>
      <p:sp>
        <p:nvSpPr>
          <p:cNvPr id="8" name="Rectangle 7"/>
          <p:cNvSpPr/>
          <p:nvPr/>
        </p:nvSpPr>
        <p:spPr>
          <a:xfrm>
            <a:off x="-19047" y="0"/>
            <a:ext cx="4076698" cy="2857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057651" y="0"/>
            <a:ext cx="4076698" cy="2857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134349" y="0"/>
            <a:ext cx="4057651" cy="2857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5" t="46079" r="50000" b="-1962"/>
          <a:stretch/>
        </p:blipFill>
        <p:spPr>
          <a:xfrm>
            <a:off x="10515600" y="285750"/>
            <a:ext cx="1676400" cy="1809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A4D955-21A7-0584-2878-94CD6E1A666D}"/>
              </a:ext>
            </a:extLst>
          </p:cNvPr>
          <p:cNvSpPr txBox="1"/>
          <p:nvPr/>
        </p:nvSpPr>
        <p:spPr>
          <a:xfrm>
            <a:off x="679195" y="2002574"/>
            <a:ext cx="5668468" cy="42307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460"/>
              </a:lnSpc>
            </a:pPr>
            <a:r>
              <a:rPr lang="en-GB" b="0" i="0" dirty="0">
                <a:solidFill>
                  <a:srgbClr val="212529"/>
                </a:solidFill>
                <a:effectLst/>
                <a:latin typeface="Montserrat" pitchFamily="2" charset="77"/>
                <a:cs typeface="Arial"/>
              </a:rPr>
              <a:t>This project aims to create </a:t>
            </a:r>
            <a:r>
              <a:rPr lang="en-GB" i="0" dirty="0">
                <a:solidFill>
                  <a:srgbClr val="212529"/>
                </a:solidFill>
                <a:effectLst/>
                <a:latin typeface="Montserrat" pitchFamily="2" charset="77"/>
                <a:cs typeface="Arial"/>
              </a:rPr>
              <a:t>a module </a:t>
            </a:r>
            <a:r>
              <a:rPr lang="en-GB" dirty="0">
                <a:solidFill>
                  <a:srgbClr val="212529"/>
                </a:solidFill>
                <a:latin typeface="Montserrat" pitchFamily="2" charset="77"/>
                <a:cs typeface="Arial"/>
              </a:rPr>
              <a:t>to inform the </a:t>
            </a:r>
            <a:r>
              <a:rPr lang="en-GB" b="1" i="0" dirty="0">
                <a:solidFill>
                  <a:srgbClr val="212529"/>
                </a:solidFill>
                <a:effectLst/>
                <a:latin typeface="Montserrat" pitchFamily="2" charset="77"/>
                <a:cs typeface="Arial"/>
              </a:rPr>
              <a:t>Independent Education </a:t>
            </a:r>
            <a:r>
              <a:rPr lang="en-GB" b="1" dirty="0">
                <a:solidFill>
                  <a:srgbClr val="212529"/>
                </a:solidFill>
                <a:latin typeface="Montserrat" pitchFamily="2" charset="77"/>
                <a:cs typeface="Arial"/>
              </a:rPr>
              <a:t>Curriculum </a:t>
            </a:r>
            <a:r>
              <a:rPr lang="en-GB" dirty="0">
                <a:solidFill>
                  <a:srgbClr val="212529"/>
                </a:solidFill>
                <a:latin typeface="Montserrat" pitchFamily="2" charset="77"/>
                <a:cs typeface="Arial"/>
              </a:rPr>
              <a:t>for vocational schools in the Jakarta Province in collaboration with the Education &amp; Cultural offices of Jakarta Province.</a:t>
            </a:r>
            <a:endParaRPr lang="en-US" dirty="0">
              <a:latin typeface="Montserrat" pitchFamily="2" charset="77"/>
            </a:endParaRPr>
          </a:p>
          <a:p>
            <a:pPr>
              <a:lnSpc>
                <a:spcPts val="2460"/>
              </a:lnSpc>
            </a:pPr>
            <a:endParaRPr lang="en-GB" dirty="0">
              <a:solidFill>
                <a:srgbClr val="212529"/>
              </a:solidFill>
              <a:latin typeface="Montserrat" pitchFamily="2" charset="77"/>
              <a:cs typeface="Arial"/>
            </a:endParaRPr>
          </a:p>
          <a:p>
            <a:pPr>
              <a:lnSpc>
                <a:spcPts val="2460"/>
              </a:lnSpc>
            </a:pPr>
            <a:r>
              <a:rPr lang="en-GB" dirty="0">
                <a:solidFill>
                  <a:srgbClr val="212529"/>
                </a:solidFill>
                <a:latin typeface="Montserrat" pitchFamily="2" charset="77"/>
                <a:cs typeface="Arial"/>
              </a:rPr>
              <a:t>The</a:t>
            </a:r>
            <a:r>
              <a:rPr lang="en-GB" b="0" i="0" dirty="0">
                <a:solidFill>
                  <a:srgbClr val="212529"/>
                </a:solidFill>
                <a:effectLst/>
                <a:latin typeface="Montserrat" pitchFamily="2" charset="77"/>
                <a:cs typeface="Arial"/>
              </a:rPr>
              <a:t> module involves young people in </a:t>
            </a:r>
            <a:r>
              <a:rPr lang="en-GB" dirty="0">
                <a:solidFill>
                  <a:srgbClr val="212529"/>
                </a:solidFill>
                <a:latin typeface="Montserrat" pitchFamily="2" charset="77"/>
                <a:cs typeface="Arial"/>
              </a:rPr>
              <a:t>the artistic &amp; cultural </a:t>
            </a:r>
            <a:r>
              <a:rPr lang="en-GB" b="0" i="0" dirty="0">
                <a:solidFill>
                  <a:srgbClr val="212529"/>
                </a:solidFill>
                <a:effectLst/>
                <a:latin typeface="Montserrat" pitchFamily="2" charset="77"/>
                <a:cs typeface="Arial"/>
              </a:rPr>
              <a:t>processes. </a:t>
            </a:r>
            <a:r>
              <a:rPr lang="en-GB" dirty="0">
                <a:solidFill>
                  <a:srgbClr val="212529"/>
                </a:solidFill>
                <a:latin typeface="Montserrat" pitchFamily="2" charset="77"/>
                <a:cs typeface="Arial"/>
              </a:rPr>
              <a:t>It focuses on </a:t>
            </a:r>
            <a:r>
              <a:rPr lang="en-GB" b="0" i="0" dirty="0">
                <a:solidFill>
                  <a:srgbClr val="212529"/>
                </a:solidFill>
                <a:effectLst/>
                <a:latin typeface="Montserrat" pitchFamily="2" charset="77"/>
                <a:cs typeface="Arial"/>
              </a:rPr>
              <a:t>Betawi arts</a:t>
            </a:r>
            <a:r>
              <a:rPr lang="en-GB" dirty="0">
                <a:solidFill>
                  <a:srgbClr val="212529"/>
                </a:solidFill>
                <a:latin typeface="Montserrat" pitchFamily="2" charset="77"/>
                <a:cs typeface="Arial"/>
              </a:rPr>
              <a:t>, </a:t>
            </a:r>
            <a:r>
              <a:rPr lang="en-GB" b="0" i="0" dirty="0">
                <a:solidFill>
                  <a:srgbClr val="212529"/>
                </a:solidFill>
                <a:effectLst/>
                <a:latin typeface="Montserrat" pitchFamily="2" charset="77"/>
                <a:cs typeface="Arial"/>
              </a:rPr>
              <a:t>which </a:t>
            </a:r>
            <a:r>
              <a:rPr lang="en-GB" dirty="0">
                <a:solidFill>
                  <a:srgbClr val="212529"/>
                </a:solidFill>
                <a:latin typeface="Montserrat" pitchFamily="2" charset="77"/>
                <a:cs typeface="Arial"/>
              </a:rPr>
              <a:t>includes </a:t>
            </a:r>
            <a:r>
              <a:rPr lang="en-GB" b="0" i="0" dirty="0" err="1">
                <a:solidFill>
                  <a:srgbClr val="212529"/>
                </a:solidFill>
                <a:effectLst/>
                <a:latin typeface="Montserrat" pitchFamily="2" charset="77"/>
                <a:cs typeface="Arial"/>
              </a:rPr>
              <a:t>Lenong</a:t>
            </a:r>
            <a:r>
              <a:rPr lang="en-GB" b="0" i="0" dirty="0">
                <a:solidFill>
                  <a:srgbClr val="212529"/>
                </a:solidFill>
                <a:effectLst/>
                <a:latin typeface="Montserrat" pitchFamily="2" charset="77"/>
                <a:cs typeface="Arial"/>
              </a:rPr>
              <a:t>, dance, music, martial arts (</a:t>
            </a:r>
            <a:r>
              <a:rPr lang="en-GB" b="0" i="0" dirty="0" err="1">
                <a:solidFill>
                  <a:srgbClr val="212529"/>
                </a:solidFill>
                <a:effectLst/>
                <a:latin typeface="Montserrat" pitchFamily="2" charset="77"/>
                <a:cs typeface="Arial"/>
              </a:rPr>
              <a:t>Pencak</a:t>
            </a:r>
            <a:r>
              <a:rPr lang="en-GB" b="0" i="0" dirty="0">
                <a:solidFill>
                  <a:srgbClr val="212529"/>
                </a:solidFill>
                <a:effectLst/>
                <a:latin typeface="Montserrat" pitchFamily="2" charset="77"/>
                <a:cs typeface="Arial"/>
              </a:rPr>
              <a:t> Silat) and rhymes (Pantun</a:t>
            </a:r>
            <a:r>
              <a:rPr lang="en-GB" dirty="0">
                <a:solidFill>
                  <a:srgbClr val="212529"/>
                </a:solidFill>
                <a:latin typeface="Montserrat" pitchFamily="2" charset="77"/>
                <a:cs typeface="Arial"/>
              </a:rPr>
              <a:t>). </a:t>
            </a:r>
            <a:endParaRPr lang="en-GB" dirty="0">
              <a:solidFill>
                <a:srgbClr val="000000"/>
              </a:solidFill>
              <a:latin typeface="Montserrat" pitchFamily="2" charset="77"/>
              <a:cs typeface="Arial"/>
            </a:endParaRPr>
          </a:p>
          <a:p>
            <a:pPr>
              <a:lnSpc>
                <a:spcPts val="2460"/>
              </a:lnSpc>
            </a:pPr>
            <a:endParaRPr lang="en-GB" sz="1600" dirty="0">
              <a:solidFill>
                <a:srgbClr val="212529"/>
              </a:solidFill>
              <a:latin typeface="Montserrat"/>
              <a:cs typeface="Arial"/>
            </a:endParaRPr>
          </a:p>
          <a:p>
            <a:pPr>
              <a:lnSpc>
                <a:spcPts val="2460"/>
              </a:lnSpc>
            </a:pPr>
            <a:endParaRPr lang="en-GB" sz="1600" dirty="0">
              <a:latin typeface="Montserrat"/>
              <a:ea typeface="Calibri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00D611-350B-C1B1-14CA-A2E3889109F4}"/>
              </a:ext>
            </a:extLst>
          </p:cNvPr>
          <p:cNvSpPr txBox="1"/>
          <p:nvPr/>
        </p:nvSpPr>
        <p:spPr>
          <a:xfrm>
            <a:off x="7521044" y="5002679"/>
            <a:ext cx="414941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GB" sz="1600" i="1">
                <a:ea typeface="Calibri"/>
                <a:cs typeface="Calibri"/>
              </a:rPr>
              <a:t>Picture – 2: Young people practicing martial art, or called Pencak Silat.  Photo: UNIKA Atma Jaya</a:t>
            </a:r>
          </a:p>
        </p:txBody>
      </p:sp>
      <p:pic>
        <p:nvPicPr>
          <p:cNvPr id="6" name="Picture 5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1BB4448A-A2EB-A012-56A0-6A11C530A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012" y="2189835"/>
            <a:ext cx="4835688" cy="27185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9D02A16-7201-DDBA-40FF-7F31D147BDB5}"/>
              </a:ext>
            </a:extLst>
          </p:cNvPr>
          <p:cNvGrpSpPr/>
          <p:nvPr/>
        </p:nvGrpSpPr>
        <p:grpSpPr>
          <a:xfrm>
            <a:off x="6682712" y="1706509"/>
            <a:ext cx="5284524" cy="4819393"/>
            <a:chOff x="6682712" y="1706509"/>
            <a:chExt cx="5284524" cy="4819393"/>
          </a:xfrm>
        </p:grpSpPr>
        <p:pic>
          <p:nvPicPr>
            <p:cNvPr id="7" name="Picture 6" descr="A group of people playing instruments&#10;&#10;Description automatically generated">
              <a:extLst>
                <a:ext uri="{FF2B5EF4-FFF2-40B4-BE49-F238E27FC236}">
                  <a16:creationId xmlns:a16="http://schemas.microsoft.com/office/drawing/2014/main" id="{2FB6993B-16CD-121C-F2D5-665AFC559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281"/>
            <a:stretch/>
          </p:blipFill>
          <p:spPr>
            <a:xfrm>
              <a:off x="7047764" y="2160633"/>
              <a:ext cx="4554422" cy="2887618"/>
            </a:xfrm>
            <a:prstGeom prst="rect">
              <a:avLst/>
            </a:prstGeom>
            <a:ln w="88900">
              <a:noFill/>
            </a:ln>
          </p:spPr>
        </p:pic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3DF1DBB4-49CC-4BA0-1FA1-BAE9AB9F0B4A}"/>
                </a:ext>
              </a:extLst>
            </p:cNvPr>
            <p:cNvSpPr/>
            <p:nvPr/>
          </p:nvSpPr>
          <p:spPr>
            <a:xfrm rot="21520565">
              <a:off x="10692510" y="1706509"/>
              <a:ext cx="1274726" cy="1222114"/>
            </a:xfrm>
            <a:custGeom>
              <a:avLst/>
              <a:gdLst/>
              <a:ahLst/>
              <a:cxnLst/>
              <a:rect l="l" t="t" r="r" b="b"/>
              <a:pathLst>
                <a:path w="1282877" h="1260426">
                  <a:moveTo>
                    <a:pt x="0" y="0"/>
                  </a:moveTo>
                  <a:lnTo>
                    <a:pt x="1282877" y="0"/>
                  </a:lnTo>
                  <a:lnTo>
                    <a:pt x="1282877" y="1260427"/>
                  </a:lnTo>
                  <a:lnTo>
                    <a:pt x="0" y="1260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A2228F1-8E6C-D6A0-9CC7-F98F253BA019}"/>
                </a:ext>
              </a:extLst>
            </p:cNvPr>
            <p:cNvSpPr/>
            <p:nvPr/>
          </p:nvSpPr>
          <p:spPr>
            <a:xfrm rot="21520565">
              <a:off x="6682712" y="4217284"/>
              <a:ext cx="1274726" cy="1222114"/>
            </a:xfrm>
            <a:custGeom>
              <a:avLst/>
              <a:gdLst/>
              <a:ahLst/>
              <a:cxnLst/>
              <a:rect l="l" t="t" r="r" b="b"/>
              <a:pathLst>
                <a:path w="1282877" h="1260426">
                  <a:moveTo>
                    <a:pt x="0" y="0"/>
                  </a:moveTo>
                  <a:lnTo>
                    <a:pt x="1282877" y="0"/>
                  </a:lnTo>
                  <a:lnTo>
                    <a:pt x="1282877" y="1260427"/>
                  </a:lnTo>
                  <a:lnTo>
                    <a:pt x="0" y="1260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A848EF53-F43E-F3BD-94EA-982E6240F838}"/>
                </a:ext>
              </a:extLst>
            </p:cNvPr>
            <p:cNvSpPr txBox="1"/>
            <p:nvPr/>
          </p:nvSpPr>
          <p:spPr>
            <a:xfrm>
              <a:off x="6964680" y="5448684"/>
              <a:ext cx="463750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600" i="1">
                  <a:ea typeface="Calibri"/>
                  <a:cs typeface="Calibri"/>
                </a:rPr>
                <a:t>Picture – 1: young people practicing </a:t>
              </a:r>
              <a:r>
                <a:rPr lang="en-GB" sz="1600" i="1" err="1">
                  <a:ea typeface="Calibri"/>
                  <a:cs typeface="Calibri"/>
                </a:rPr>
                <a:t>Gambang</a:t>
              </a:r>
              <a:r>
                <a:rPr lang="en-GB" sz="1600" i="1">
                  <a:ea typeface="Calibri"/>
                  <a:cs typeface="Calibri"/>
                </a:rPr>
                <a:t> </a:t>
              </a:r>
              <a:r>
                <a:rPr lang="en-GB" sz="1600" i="1" err="1">
                  <a:ea typeface="Calibri"/>
                  <a:cs typeface="Calibri"/>
                </a:rPr>
                <a:t>Kromong</a:t>
              </a:r>
              <a:r>
                <a:rPr lang="en-GB" sz="1600" i="1">
                  <a:ea typeface="Calibri"/>
                  <a:cs typeface="Calibri"/>
                </a:rPr>
                <a:t> (a Betawi musical instrument that usually accompanies </a:t>
              </a:r>
              <a:r>
                <a:rPr lang="en-GB" sz="1600" i="1" err="1">
                  <a:ea typeface="Calibri"/>
                  <a:cs typeface="Calibri"/>
                </a:rPr>
                <a:t>Lenong</a:t>
              </a:r>
              <a:r>
                <a:rPr lang="en-GB" sz="1600" i="1">
                  <a:ea typeface="Calibri"/>
                  <a:cs typeface="Calibri"/>
                </a:rPr>
                <a:t> performances). </a:t>
              </a:r>
            </a:p>
            <a:p>
              <a:pPr algn="r"/>
              <a:r>
                <a:rPr lang="en-GB" sz="1600" i="1">
                  <a:ea typeface="Calibri"/>
                  <a:cs typeface="Calibri"/>
                </a:rPr>
                <a:t>Photo: UNIKA Atma Jaya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8538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FDD5744-381B-36C8-5613-542A09BD7B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27532" y="815975"/>
            <a:ext cx="10665953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b="1">
              <a:latin typeface="Montserrat"/>
              <a:ea typeface="Montserrat" charset="0"/>
              <a:cs typeface="Montserra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9047" y="0"/>
            <a:ext cx="4076698" cy="2857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057651" y="0"/>
            <a:ext cx="4076698" cy="2857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134349" y="0"/>
            <a:ext cx="4057651" cy="2857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5" t="46079" r="50000" b="-1962"/>
          <a:stretch/>
        </p:blipFill>
        <p:spPr>
          <a:xfrm>
            <a:off x="10515600" y="285750"/>
            <a:ext cx="1676400" cy="180975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5132C7FD-518C-04F1-79A9-80C47209BDFF}"/>
              </a:ext>
            </a:extLst>
          </p:cNvPr>
          <p:cNvSpPr txBox="1">
            <a:spLocks/>
          </p:cNvSpPr>
          <p:nvPr/>
        </p:nvSpPr>
        <p:spPr>
          <a:xfrm>
            <a:off x="431249" y="754643"/>
            <a:ext cx="10665953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b="1">
              <a:latin typeface="Montserrat"/>
              <a:ea typeface="Montserrat" charset="0"/>
              <a:cs typeface="Montserrat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2E034D-9559-877A-DC1E-552B4CDBDFCE}"/>
              </a:ext>
            </a:extLst>
          </p:cNvPr>
          <p:cNvSpPr txBox="1"/>
          <p:nvPr/>
        </p:nvSpPr>
        <p:spPr>
          <a:xfrm>
            <a:off x="860059" y="5757221"/>
            <a:ext cx="43977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err="1">
                <a:solidFill>
                  <a:schemeClr val="bg1"/>
                </a:solidFill>
                <a:latin typeface="Montserrat"/>
                <a:cs typeface="Segoe UI"/>
              </a:rPr>
              <a:t>Saddan</a:t>
            </a:r>
            <a:r>
              <a:rPr lang="en-GB" sz="1400">
                <a:solidFill>
                  <a:schemeClr val="bg1"/>
                </a:solidFill>
                <a:latin typeface="Montserrat"/>
                <a:cs typeface="Segoe UI"/>
              </a:rPr>
              <a:t> </a:t>
            </a:r>
            <a:r>
              <a:rPr lang="en-GB" sz="1400" err="1">
                <a:solidFill>
                  <a:schemeClr val="bg1"/>
                </a:solidFill>
                <a:latin typeface="Montserrat"/>
                <a:cs typeface="Segoe UI"/>
              </a:rPr>
              <a:t>Rahmanu</a:t>
            </a:r>
            <a:r>
              <a:rPr lang="en-GB" sz="1400">
                <a:solidFill>
                  <a:schemeClr val="bg1"/>
                </a:solidFill>
                <a:latin typeface="Montserrat"/>
                <a:cs typeface="Segoe UI"/>
              </a:rPr>
              <a:t> and Bea </a:t>
            </a:r>
            <a:r>
              <a:rPr lang="en-GB" sz="1400" err="1">
                <a:solidFill>
                  <a:schemeClr val="bg1"/>
                </a:solidFill>
                <a:latin typeface="Montserrat"/>
                <a:cs typeface="Segoe UI"/>
              </a:rPr>
              <a:t>Adinda</a:t>
            </a:r>
            <a:r>
              <a:rPr lang="en-GB" sz="1400">
                <a:solidFill>
                  <a:schemeClr val="bg1"/>
                </a:solidFill>
                <a:latin typeface="Montserrat"/>
                <a:cs typeface="Segoe UI"/>
              </a:rPr>
              <a:t> </a:t>
            </a:r>
            <a:br>
              <a:rPr lang="en-GB" sz="1400">
                <a:solidFill>
                  <a:schemeClr val="bg1"/>
                </a:solidFill>
                <a:latin typeface="Montserrat"/>
                <a:cs typeface="Segoe UI"/>
              </a:rPr>
            </a:br>
            <a:r>
              <a:rPr lang="en-GB" sz="1400">
                <a:solidFill>
                  <a:schemeClr val="bg1"/>
                </a:solidFill>
                <a:latin typeface="Montserrat"/>
                <a:cs typeface="Segoe UI"/>
              </a:rPr>
              <a:t>(BT young participants)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60CF4625-DEC9-DA84-1D75-B5568FD6B5F9}"/>
              </a:ext>
            </a:extLst>
          </p:cNvPr>
          <p:cNvSpPr txBox="1">
            <a:spLocks/>
          </p:cNvSpPr>
          <p:nvPr/>
        </p:nvSpPr>
        <p:spPr>
          <a:xfrm>
            <a:off x="855756" y="5157815"/>
            <a:ext cx="10665953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solidFill>
                  <a:schemeClr val="bg1"/>
                </a:solidFill>
                <a:latin typeface="Montserrat"/>
                <a:ea typeface="Montserrat" charset="0"/>
                <a:cs typeface="Montserrat" charset="0"/>
              </a:rPr>
              <a:t>Exploring </a:t>
            </a:r>
            <a:r>
              <a:rPr lang="en-GB" sz="4000" b="1" err="1">
                <a:solidFill>
                  <a:schemeClr val="bg1"/>
                </a:solidFill>
                <a:latin typeface="Montserrat"/>
                <a:ea typeface="Montserrat" charset="0"/>
                <a:cs typeface="Montserrat" charset="0"/>
              </a:rPr>
              <a:t>Lenong</a:t>
            </a:r>
            <a:endParaRPr lang="en-GB" sz="4000" b="1">
              <a:solidFill>
                <a:schemeClr val="bg1"/>
              </a:solidFill>
              <a:latin typeface="Montserrat"/>
              <a:ea typeface="Montserrat" charset="0"/>
              <a:cs typeface="Montserra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E7DAE9-D8D4-7D88-BEF8-9C90D7B634D2}"/>
              </a:ext>
            </a:extLst>
          </p:cNvPr>
          <p:cNvSpPr txBox="1"/>
          <p:nvPr/>
        </p:nvSpPr>
        <p:spPr>
          <a:xfrm>
            <a:off x="7334143" y="5431695"/>
            <a:ext cx="338007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GB" sz="1600" i="1">
                <a:solidFill>
                  <a:schemeClr val="bg1"/>
                </a:solidFill>
                <a:ea typeface="Calibri"/>
                <a:cs typeface="Calibri"/>
              </a:rPr>
              <a:t>Picture – 4: Beyond Tradition participants preparing a short </a:t>
            </a:r>
            <a:r>
              <a:rPr lang="en-GB" sz="1600" i="1" err="1">
                <a:solidFill>
                  <a:schemeClr val="bg1"/>
                </a:solidFill>
                <a:ea typeface="Calibri"/>
                <a:cs typeface="Calibri"/>
              </a:rPr>
              <a:t>Lenong</a:t>
            </a:r>
            <a:r>
              <a:rPr lang="en-GB" sz="1600" i="1">
                <a:solidFill>
                  <a:schemeClr val="bg1"/>
                </a:solidFill>
                <a:ea typeface="Calibri"/>
                <a:cs typeface="Calibri"/>
              </a:rPr>
              <a:t> performance. Photo: UNIKA </a:t>
            </a:r>
            <a:r>
              <a:rPr lang="en-GB" sz="1600" i="1" err="1">
                <a:solidFill>
                  <a:schemeClr val="bg1"/>
                </a:solidFill>
                <a:ea typeface="Calibri"/>
                <a:cs typeface="Calibri"/>
              </a:rPr>
              <a:t>Atma</a:t>
            </a:r>
            <a:r>
              <a:rPr lang="en-GB" sz="1600" i="1">
                <a:solidFill>
                  <a:schemeClr val="bg1"/>
                </a:solidFill>
                <a:ea typeface="Calibri"/>
                <a:cs typeface="Calibri"/>
              </a:rPr>
              <a:t> Jaya</a:t>
            </a:r>
          </a:p>
        </p:txBody>
      </p:sp>
    </p:spTree>
    <p:extLst>
      <p:ext uri="{BB962C8B-B14F-4D97-AF65-F5344CB8AC3E}">
        <p14:creationId xmlns:p14="http://schemas.microsoft.com/office/powerpoint/2010/main" val="2251877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855756" y="1050264"/>
            <a:ext cx="10665953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latin typeface="Montserrat"/>
                <a:ea typeface="Montserrat" charset="0"/>
                <a:cs typeface="Montserrat" charset="0"/>
              </a:rPr>
              <a:t>Informing curriculum</a:t>
            </a:r>
          </a:p>
        </p:txBody>
      </p:sp>
      <p:sp>
        <p:nvSpPr>
          <p:cNvPr id="8" name="Rectangle 7"/>
          <p:cNvSpPr/>
          <p:nvPr/>
        </p:nvSpPr>
        <p:spPr>
          <a:xfrm>
            <a:off x="-19047" y="0"/>
            <a:ext cx="4076698" cy="2857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057651" y="0"/>
            <a:ext cx="4076698" cy="2857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134349" y="0"/>
            <a:ext cx="4057651" cy="2857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5" t="46079" r="50000" b="-1962"/>
          <a:stretch/>
        </p:blipFill>
        <p:spPr>
          <a:xfrm>
            <a:off x="10515600" y="285750"/>
            <a:ext cx="1676400" cy="1809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A4D955-21A7-0584-2878-94CD6E1A666D}"/>
              </a:ext>
            </a:extLst>
          </p:cNvPr>
          <p:cNvSpPr txBox="1"/>
          <p:nvPr/>
        </p:nvSpPr>
        <p:spPr>
          <a:xfrm>
            <a:off x="855756" y="2095500"/>
            <a:ext cx="5668468" cy="39163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ts val="2460"/>
              </a:lnSpc>
              <a:buFont typeface="Arial" panose="020B0604020202020204" pitchFamily="34" charset="0"/>
              <a:buChar char="•"/>
            </a:pPr>
            <a:r>
              <a:rPr lang="en-GB" b="0" i="0" dirty="0" err="1">
                <a:solidFill>
                  <a:srgbClr val="212529"/>
                </a:solidFill>
                <a:effectLst/>
                <a:latin typeface="Montserrat"/>
                <a:cs typeface="Arial"/>
              </a:rPr>
              <a:t>Lenong</a:t>
            </a:r>
            <a:r>
              <a:rPr lang="en-GB" b="0" i="0" dirty="0">
                <a:solidFill>
                  <a:srgbClr val="212529"/>
                </a:solidFill>
                <a:effectLst/>
                <a:latin typeface="Montserrat"/>
                <a:cs typeface="Arial"/>
              </a:rPr>
              <a:t> performances used </a:t>
            </a:r>
            <a:r>
              <a:rPr lang="en-GB" dirty="0">
                <a:solidFill>
                  <a:srgbClr val="212529"/>
                </a:solidFill>
                <a:latin typeface="Montserrat"/>
                <a:cs typeface="Arial"/>
              </a:rPr>
              <a:t>to strengthen mutual understandings/challenge assumptions</a:t>
            </a:r>
            <a:r>
              <a:rPr lang="en-GB" b="0" i="0" dirty="0">
                <a:solidFill>
                  <a:srgbClr val="212529"/>
                </a:solidFill>
                <a:effectLst/>
                <a:latin typeface="Montserrat"/>
                <a:cs typeface="Arial"/>
              </a:rPr>
              <a:t> between young people and audiences.</a:t>
            </a:r>
          </a:p>
          <a:p>
            <a:pPr marL="285750" indent="-285750">
              <a:lnSpc>
                <a:spcPts val="2460"/>
              </a:lnSpc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212529"/>
              </a:solidFill>
              <a:effectLst/>
              <a:latin typeface="Montserrat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ts val="2460"/>
              </a:lnSpc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12529"/>
                </a:solidFill>
                <a:effectLst/>
                <a:latin typeface="Montserrat"/>
                <a:cs typeface="Arial"/>
              </a:rPr>
              <a:t>Co-creating a training module that provides a detailed description of all stages and activities of </a:t>
            </a:r>
            <a:r>
              <a:rPr lang="en-GB" b="0" i="0" dirty="0" err="1">
                <a:solidFill>
                  <a:srgbClr val="212529"/>
                </a:solidFill>
                <a:effectLst/>
                <a:latin typeface="Montserrat"/>
                <a:cs typeface="Arial"/>
              </a:rPr>
              <a:t>Lenong</a:t>
            </a:r>
            <a:r>
              <a:rPr lang="en-GB" b="0" i="0" dirty="0">
                <a:solidFill>
                  <a:srgbClr val="212529"/>
                </a:solidFill>
                <a:effectLst/>
                <a:latin typeface="Montserrat"/>
                <a:cs typeface="Arial"/>
              </a:rPr>
              <a:t> </a:t>
            </a:r>
            <a:r>
              <a:rPr lang="en-GB" dirty="0">
                <a:solidFill>
                  <a:srgbClr val="212529"/>
                </a:solidFill>
                <a:latin typeface="Montserrat"/>
                <a:cs typeface="Arial"/>
              </a:rPr>
              <a:t>revitalisation</a:t>
            </a:r>
            <a:r>
              <a:rPr lang="en-GB" b="0" i="0" dirty="0">
                <a:solidFill>
                  <a:srgbClr val="212529"/>
                </a:solidFill>
                <a:effectLst/>
                <a:latin typeface="Montserrat"/>
                <a:cs typeface="Arial"/>
              </a:rPr>
              <a:t>.</a:t>
            </a:r>
          </a:p>
          <a:p>
            <a:pPr marL="285750" indent="-285750">
              <a:lnSpc>
                <a:spcPts val="2460"/>
              </a:lnSpc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212529"/>
              </a:solidFill>
              <a:effectLst/>
              <a:latin typeface="Montserrat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ts val="246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Montserrat"/>
                <a:cs typeface="Arial"/>
              </a:rPr>
              <a:t>I</a:t>
            </a:r>
            <a:r>
              <a:rPr lang="en-GB" b="0" i="0" dirty="0">
                <a:solidFill>
                  <a:srgbClr val="212529"/>
                </a:solidFill>
                <a:effectLst/>
                <a:latin typeface="Montserrat"/>
                <a:cs typeface="Arial"/>
              </a:rPr>
              <a:t>mplementing the learning module with the Education Office and the Cultural Office of Jakarta.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00D611-350B-C1B1-14CA-A2E3889109F4}"/>
              </a:ext>
            </a:extLst>
          </p:cNvPr>
          <p:cNvSpPr txBox="1"/>
          <p:nvPr/>
        </p:nvSpPr>
        <p:spPr>
          <a:xfrm>
            <a:off x="7521044" y="5002679"/>
            <a:ext cx="414941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GB" sz="1600" i="1">
                <a:ea typeface="Calibri"/>
                <a:cs typeface="Calibri"/>
              </a:rPr>
              <a:t>Picture – 6: Audience with Cultural Office of East Jakarta. Photo: UNIKA </a:t>
            </a:r>
            <a:r>
              <a:rPr lang="en-GB" sz="1600" i="1" err="1">
                <a:ea typeface="Calibri"/>
                <a:cs typeface="Calibri"/>
              </a:rPr>
              <a:t>Atma</a:t>
            </a:r>
            <a:r>
              <a:rPr lang="en-GB" sz="1600" i="1">
                <a:ea typeface="Calibri"/>
                <a:cs typeface="Calibri"/>
              </a:rPr>
              <a:t> Jaya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398645-FDE5-28CA-92B9-0C15ADEACC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66" r="10815" b="7978"/>
          <a:stretch/>
        </p:blipFill>
        <p:spPr>
          <a:xfrm>
            <a:off x="6898187" y="2151089"/>
            <a:ext cx="4835688" cy="282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25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FDD5744-381B-36C8-5613-542A09BD7B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" b="5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27532" y="815975"/>
            <a:ext cx="10665953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b="1">
              <a:latin typeface="Montserrat"/>
              <a:ea typeface="Montserrat" charset="0"/>
              <a:cs typeface="Montserra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9047" y="0"/>
            <a:ext cx="4076698" cy="2857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057651" y="0"/>
            <a:ext cx="4076698" cy="2857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134349" y="0"/>
            <a:ext cx="4057651" cy="2857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5" t="46079" r="50000" b="-1962"/>
          <a:stretch/>
        </p:blipFill>
        <p:spPr>
          <a:xfrm>
            <a:off x="10515600" y="285750"/>
            <a:ext cx="1676400" cy="180975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5132C7FD-518C-04F1-79A9-80C47209BDFF}"/>
              </a:ext>
            </a:extLst>
          </p:cNvPr>
          <p:cNvSpPr txBox="1">
            <a:spLocks/>
          </p:cNvSpPr>
          <p:nvPr/>
        </p:nvSpPr>
        <p:spPr>
          <a:xfrm>
            <a:off x="431249" y="754643"/>
            <a:ext cx="10665953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b="1">
              <a:latin typeface="Montserrat"/>
              <a:ea typeface="Montserrat" charset="0"/>
              <a:cs typeface="Montserrat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2E034D-9559-877A-DC1E-552B4CDBDFCE}"/>
              </a:ext>
            </a:extLst>
          </p:cNvPr>
          <p:cNvSpPr txBox="1"/>
          <p:nvPr/>
        </p:nvSpPr>
        <p:spPr>
          <a:xfrm>
            <a:off x="860059" y="5888136"/>
            <a:ext cx="43977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err="1">
                <a:solidFill>
                  <a:schemeClr val="bg1"/>
                </a:solidFill>
                <a:latin typeface="Montserrat"/>
                <a:cs typeface="Segoe UI"/>
              </a:rPr>
              <a:t>Kurnia</a:t>
            </a:r>
            <a:r>
              <a:rPr lang="en-GB" sz="1400">
                <a:solidFill>
                  <a:schemeClr val="bg1"/>
                </a:solidFill>
                <a:latin typeface="Montserrat"/>
                <a:cs typeface="Segoe UI"/>
              </a:rPr>
              <a:t> </a:t>
            </a:r>
            <a:r>
              <a:rPr lang="en-GB" sz="1400" err="1">
                <a:solidFill>
                  <a:schemeClr val="bg1"/>
                </a:solidFill>
                <a:latin typeface="Montserrat"/>
                <a:cs typeface="Segoe UI"/>
              </a:rPr>
              <a:t>Astuti</a:t>
            </a:r>
            <a:r>
              <a:rPr lang="en-GB" sz="1400">
                <a:solidFill>
                  <a:schemeClr val="bg1"/>
                </a:solidFill>
                <a:latin typeface="Montserrat"/>
                <a:cs typeface="Segoe UI"/>
              </a:rPr>
              <a:t> (Youth Advisory Board)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60CF4625-DEC9-DA84-1D75-B5568FD6B5F9}"/>
              </a:ext>
            </a:extLst>
          </p:cNvPr>
          <p:cNvSpPr txBox="1">
            <a:spLocks/>
          </p:cNvSpPr>
          <p:nvPr/>
        </p:nvSpPr>
        <p:spPr>
          <a:xfrm>
            <a:off x="855756" y="5288730"/>
            <a:ext cx="10665953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solidFill>
                  <a:schemeClr val="bg1"/>
                </a:solidFill>
                <a:latin typeface="Montserrat"/>
                <a:ea typeface="Montserrat" charset="0"/>
                <a:cs typeface="Montserrat" charset="0"/>
              </a:rPr>
              <a:t>The role of YAB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E04FA4-1324-F8AE-5D9F-6F181CDAB03B}"/>
              </a:ext>
            </a:extLst>
          </p:cNvPr>
          <p:cNvSpPr txBox="1"/>
          <p:nvPr/>
        </p:nvSpPr>
        <p:spPr>
          <a:xfrm>
            <a:off x="12865395" y="31472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68EA53-D4C2-DD94-E71B-E99B5D6DB067}"/>
              </a:ext>
            </a:extLst>
          </p:cNvPr>
          <p:cNvSpPr txBox="1"/>
          <p:nvPr/>
        </p:nvSpPr>
        <p:spPr>
          <a:xfrm>
            <a:off x="7999439" y="5595748"/>
            <a:ext cx="338007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GB" sz="1600" i="1">
                <a:solidFill>
                  <a:schemeClr val="bg1"/>
                </a:solidFill>
                <a:ea typeface="Calibri"/>
                <a:cs typeface="Calibri"/>
              </a:rPr>
              <a:t>Picture – 5:  River journey workshop led by YAB. Photo: UNIKA </a:t>
            </a:r>
            <a:r>
              <a:rPr lang="en-GB" sz="1600" i="1" err="1">
                <a:solidFill>
                  <a:schemeClr val="bg1"/>
                </a:solidFill>
                <a:ea typeface="Calibri"/>
                <a:cs typeface="Calibri"/>
              </a:rPr>
              <a:t>Atma</a:t>
            </a:r>
            <a:r>
              <a:rPr lang="en-GB" sz="1600" i="1">
                <a:solidFill>
                  <a:schemeClr val="bg1"/>
                </a:solidFill>
                <a:ea typeface="Calibri"/>
                <a:cs typeface="Calibri"/>
              </a:rPr>
              <a:t> Jaya</a:t>
            </a:r>
          </a:p>
        </p:txBody>
      </p:sp>
    </p:spTree>
    <p:extLst>
      <p:ext uri="{BB962C8B-B14F-4D97-AF65-F5344CB8AC3E}">
        <p14:creationId xmlns:p14="http://schemas.microsoft.com/office/powerpoint/2010/main" val="4153050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FF7DC640-F413-7598-F764-07461A803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480" y="168760"/>
            <a:ext cx="6855124" cy="661025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723155" y="1741346"/>
            <a:ext cx="5785567" cy="833086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 err="1">
                <a:latin typeface="Montserrat" pitchFamily="2" charset="77"/>
                <a:ea typeface="Calibri"/>
                <a:cs typeface="Calibri"/>
              </a:rPr>
              <a:t>GENpeace</a:t>
            </a:r>
            <a:r>
              <a:rPr lang="en-US" sz="4000" b="1" dirty="0">
                <a:latin typeface="Montserrat" pitchFamily="2" charset="77"/>
                <a:ea typeface="Calibri"/>
                <a:cs typeface="Calibri"/>
              </a:rPr>
              <a:t> to Influence Policy in Bandung City (Indonesia)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6800" y="902200"/>
            <a:ext cx="6494060" cy="749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Helvetic-Medium" charset="0"/>
              <a:ea typeface="ComicHelvetic-Medium" charset="0"/>
              <a:cs typeface="ComicHelvetic-Medium" charset="0"/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201269BC-6B2A-A3C6-6DA2-CD195D3BA122}"/>
              </a:ext>
            </a:extLst>
          </p:cNvPr>
          <p:cNvSpPr txBox="1">
            <a:spLocks/>
          </p:cNvSpPr>
          <p:nvPr/>
        </p:nvSpPr>
        <p:spPr>
          <a:xfrm>
            <a:off x="1066799" y="1651500"/>
            <a:ext cx="7558585" cy="4152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AutoNum type="arabicPeriod"/>
            </a:pPr>
            <a:endParaRPr lang="en-GB" sz="240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D3EDE0-7522-69E9-F9FE-E6AA125A724B}"/>
              </a:ext>
            </a:extLst>
          </p:cNvPr>
          <p:cNvSpPr txBox="1">
            <a:spLocks/>
          </p:cNvSpPr>
          <p:nvPr/>
        </p:nvSpPr>
        <p:spPr>
          <a:xfrm>
            <a:off x="701542" y="703001"/>
            <a:ext cx="3831255" cy="749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4" name="Picture 14" descr="Logo&#10;&#10;Description automatically generated">
            <a:extLst>
              <a:ext uri="{FF2B5EF4-FFF2-40B4-BE49-F238E27FC236}">
                <a16:creationId xmlns:a16="http://schemas.microsoft.com/office/drawing/2014/main" id="{93B3B06F-EAB3-2D17-E1F6-139DEBD36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7268" y="209909"/>
            <a:ext cx="1219200" cy="1219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0737C4-4920-6359-F5CC-8F5D6F18F7DA}"/>
              </a:ext>
            </a:extLst>
          </p:cNvPr>
          <p:cNvSpPr txBox="1">
            <a:spLocks/>
          </p:cNvSpPr>
          <p:nvPr/>
        </p:nvSpPr>
        <p:spPr>
          <a:xfrm>
            <a:off x="701542" y="1490190"/>
            <a:ext cx="909205" cy="421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7EF432-BDCF-D5CA-1A0E-7D22008E0327}"/>
              </a:ext>
            </a:extLst>
          </p:cNvPr>
          <p:cNvSpPr txBox="1"/>
          <p:nvPr/>
        </p:nvSpPr>
        <p:spPr>
          <a:xfrm>
            <a:off x="4158382" y="2664278"/>
            <a:ext cx="521213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Montserrat"/>
                <a:cs typeface="Segoe UI"/>
              </a:rPr>
              <a:t>Partner organisations: </a:t>
            </a:r>
          </a:p>
          <a:p>
            <a:r>
              <a:rPr lang="en-GB" dirty="0">
                <a:latin typeface="Montserrat"/>
                <a:cs typeface="Segoe UI"/>
              </a:rPr>
              <a:t>Kings College London</a:t>
            </a:r>
          </a:p>
          <a:p>
            <a:r>
              <a:rPr lang="en-GB" dirty="0">
                <a:latin typeface="Montserrat"/>
                <a:cs typeface="Segoe UI"/>
              </a:rPr>
              <a:t>Save the Children</a:t>
            </a:r>
          </a:p>
          <a:p>
            <a:r>
              <a:rPr lang="en-GB" dirty="0">
                <a:latin typeface="Montserrat"/>
                <a:cs typeface="Segoe UI"/>
              </a:rPr>
              <a:t>​</a:t>
            </a:r>
          </a:p>
          <a:p>
            <a:r>
              <a:rPr lang="en-GB" b="1" dirty="0">
                <a:latin typeface="Montserrat"/>
                <a:cs typeface="Segoe UI"/>
              </a:rPr>
              <a:t>Principal Investigator/Co-Investigators:</a:t>
            </a:r>
            <a:br>
              <a:rPr lang="en-GB" dirty="0">
                <a:latin typeface="Montserrat"/>
                <a:cs typeface="Segoe UI"/>
              </a:rPr>
            </a:br>
            <a:r>
              <a:rPr lang="en-GB" dirty="0">
                <a:latin typeface="Montserrat"/>
                <a:cs typeface="Segoe UI"/>
              </a:rPr>
              <a:t>Sukanya </a:t>
            </a:r>
            <a:r>
              <a:rPr lang="en-GB" dirty="0" err="1">
                <a:latin typeface="Montserrat"/>
                <a:cs typeface="Segoe UI"/>
              </a:rPr>
              <a:t>Podder</a:t>
            </a:r>
            <a:endParaRPr lang="en-GB" dirty="0">
              <a:latin typeface="Montserrat"/>
              <a:cs typeface="Segoe UI"/>
            </a:endParaRPr>
          </a:p>
          <a:p>
            <a:r>
              <a:rPr lang="en-GB" dirty="0" err="1">
                <a:latin typeface="Montserrat"/>
                <a:cs typeface="Segoe UI"/>
              </a:rPr>
              <a:t>Rendiansyah</a:t>
            </a:r>
            <a:r>
              <a:rPr lang="en-GB" dirty="0">
                <a:latin typeface="Montserrat"/>
                <a:cs typeface="Segoe UI"/>
              </a:rPr>
              <a:t> Putra </a:t>
            </a:r>
            <a:r>
              <a:rPr lang="en-GB" dirty="0" err="1">
                <a:latin typeface="Montserrat"/>
                <a:cs typeface="Segoe UI"/>
              </a:rPr>
              <a:t>Dinata</a:t>
            </a:r>
            <a:endParaRPr lang="en-GB" dirty="0">
              <a:latin typeface="Montserrat"/>
              <a:cs typeface="Segoe UI"/>
            </a:endParaRPr>
          </a:p>
        </p:txBody>
      </p:sp>
      <p:pic>
        <p:nvPicPr>
          <p:cNvPr id="10" name="Picture 12" descr="A picture containing text, stationary, writing implement, pencil&#10;&#10;Description automatically generated">
            <a:extLst>
              <a:ext uri="{FF2B5EF4-FFF2-40B4-BE49-F238E27FC236}">
                <a16:creationId xmlns:a16="http://schemas.microsoft.com/office/drawing/2014/main" id="{57AB645A-0C39-8973-4BA8-A6E76D9DA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01" y="1911922"/>
            <a:ext cx="3794500" cy="2498693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618620F4-B220-8C03-6ADE-9C352A999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60000">
            <a:off x="7432334" y="3517559"/>
            <a:ext cx="2743200" cy="328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12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E373D66C-3742-49E6-910B-CCB3F56B02A6}"/>
              </a:ext>
            </a:extLst>
          </p:cNvPr>
          <p:cNvSpPr/>
          <p:nvPr/>
        </p:nvSpPr>
        <p:spPr>
          <a:xfrm>
            <a:off x="4174612" y="5952799"/>
            <a:ext cx="1921387" cy="8620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9504743-5284-14AE-7E85-A7EBADBD9E59}"/>
              </a:ext>
            </a:extLst>
          </p:cNvPr>
          <p:cNvSpPr/>
          <p:nvPr/>
        </p:nvSpPr>
        <p:spPr>
          <a:xfrm>
            <a:off x="1890134" y="4422895"/>
            <a:ext cx="1784684" cy="13906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C756F70-0850-B147-6C79-238213C4E2A5}"/>
              </a:ext>
            </a:extLst>
          </p:cNvPr>
          <p:cNvSpPr/>
          <p:nvPr/>
        </p:nvSpPr>
        <p:spPr>
          <a:xfrm>
            <a:off x="7285223" y="1750695"/>
            <a:ext cx="1613148" cy="35960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2865F861-3A25-BA21-8259-0F2A38CE7300}"/>
              </a:ext>
            </a:extLst>
          </p:cNvPr>
          <p:cNvCxnSpPr>
            <a:cxnSpLocks/>
            <a:stCxn id="5" idx="2"/>
            <a:endCxn id="26" idx="1"/>
          </p:cNvCxnSpPr>
          <p:nvPr/>
        </p:nvCxnSpPr>
        <p:spPr>
          <a:xfrm rot="16200000" flipH="1">
            <a:off x="3180362" y="5386775"/>
            <a:ext cx="609123" cy="1350628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61693A56-46AB-F461-EC42-EEB92C21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74" y="2072551"/>
            <a:ext cx="951345" cy="95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FBC415-DD92-06E5-81AB-8D0E8E3BFC24}"/>
              </a:ext>
            </a:extLst>
          </p:cNvPr>
          <p:cNvSpPr txBox="1"/>
          <p:nvPr/>
        </p:nvSpPr>
        <p:spPr>
          <a:xfrm>
            <a:off x="1857711" y="3079872"/>
            <a:ext cx="19037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Capacity building</a:t>
            </a:r>
            <a:r>
              <a:rPr lang="en-GB" sz="1400" dirty="0"/>
              <a:t> on child rights, angklung philosophy, advocacy, and content pillar for social media/ </a:t>
            </a:r>
            <a:r>
              <a:rPr lang="en-GB" sz="1400" dirty="0" err="1"/>
              <a:t>PodCast</a:t>
            </a:r>
            <a:r>
              <a:rPr lang="en-GB" sz="1400" dirty="0"/>
              <a:t> </a:t>
            </a:r>
          </a:p>
          <a:p>
            <a:pPr algn="ctr"/>
            <a:endParaRPr lang="en-GB" sz="1400" b="1" dirty="0"/>
          </a:p>
          <a:p>
            <a:pPr algn="ctr"/>
            <a:endParaRPr lang="en-GB" sz="1400" b="1" dirty="0"/>
          </a:p>
          <a:p>
            <a:pPr algn="ctr"/>
            <a:r>
              <a:rPr lang="en-GB" sz="1400" b="1" dirty="0"/>
              <a:t>Workshop</a:t>
            </a:r>
            <a:r>
              <a:rPr lang="en-GB" sz="1400" dirty="0"/>
              <a:t> to identify </a:t>
            </a:r>
            <a:r>
              <a:rPr lang="en-GB" sz="1400" b="1" dirty="0"/>
              <a:t>child rights issues </a:t>
            </a:r>
            <a:r>
              <a:rPr lang="en-GB" sz="1400" dirty="0"/>
              <a:t>in Bandung City and develop </a:t>
            </a:r>
            <a:r>
              <a:rPr lang="en-GB" sz="1400" b="1" dirty="0"/>
              <a:t>advocacy asks/recommendation</a:t>
            </a:r>
            <a:r>
              <a:rPr lang="en-GB" sz="14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47FFC4-71DB-A807-24C5-18218EE3B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087" y="2133965"/>
            <a:ext cx="849500" cy="849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3EFA2B-9519-200F-C806-AF49423EF7CD}"/>
              </a:ext>
            </a:extLst>
          </p:cNvPr>
          <p:cNvSpPr txBox="1"/>
          <p:nvPr/>
        </p:nvSpPr>
        <p:spPr>
          <a:xfrm>
            <a:off x="3826357" y="3089325"/>
            <a:ext cx="15124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Transform </a:t>
            </a:r>
            <a:r>
              <a:rPr lang="en-GB" sz="1400" dirty="0"/>
              <a:t>the issues and recommendations into an </a:t>
            </a:r>
            <a:r>
              <a:rPr lang="en-GB" sz="1400" b="1" dirty="0"/>
              <a:t>art form </a:t>
            </a:r>
            <a:r>
              <a:rPr lang="en-GB" sz="1400" dirty="0"/>
              <a:t>that will be present in the </a:t>
            </a:r>
            <a:r>
              <a:rPr lang="en-GB" sz="1400" i="1" dirty="0" err="1"/>
              <a:t>Musrenbang</a:t>
            </a:r>
            <a:r>
              <a:rPr lang="en-GB" sz="1400" dirty="0"/>
              <a:t> Process  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DED4A27-93C6-E682-513D-51EBA5D8950B}"/>
              </a:ext>
            </a:extLst>
          </p:cNvPr>
          <p:cNvSpPr/>
          <p:nvPr/>
        </p:nvSpPr>
        <p:spPr>
          <a:xfrm>
            <a:off x="1727502" y="2395224"/>
            <a:ext cx="261719" cy="3269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CD6C381-D17A-093A-3AD2-1FA03D6C4340}"/>
              </a:ext>
            </a:extLst>
          </p:cNvPr>
          <p:cNvSpPr/>
          <p:nvPr/>
        </p:nvSpPr>
        <p:spPr>
          <a:xfrm>
            <a:off x="3536460" y="2401354"/>
            <a:ext cx="261719" cy="3269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D848EC-78B1-03FF-C4E0-A0D64406D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55" y="2049815"/>
            <a:ext cx="893753" cy="8937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1C17FC-3DA6-888D-0DBA-5194E88813B5}"/>
              </a:ext>
            </a:extLst>
          </p:cNvPr>
          <p:cNvSpPr txBox="1"/>
          <p:nvPr/>
        </p:nvSpPr>
        <p:spPr>
          <a:xfrm>
            <a:off x="152441" y="3089325"/>
            <a:ext cx="162920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/>
              <a:t>Kick Off Meeting </a:t>
            </a:r>
            <a:r>
              <a:rPr lang="en-GB" sz="1400" dirty="0"/>
              <a:t>to engage and provide input from the government and Children’s Forum for the project </a:t>
            </a:r>
          </a:p>
          <a:p>
            <a:pPr algn="ctr"/>
            <a:endParaRPr lang="en-ID" sz="1400" dirty="0"/>
          </a:p>
          <a:p>
            <a:pPr algn="ctr"/>
            <a:r>
              <a:rPr lang="en-ID" sz="1400" dirty="0"/>
              <a:t>Conduct </a:t>
            </a:r>
            <a:r>
              <a:rPr lang="en-ID" sz="1400" b="1" dirty="0"/>
              <a:t>selection process </a:t>
            </a:r>
            <a:r>
              <a:rPr lang="en-ID" sz="1400" dirty="0"/>
              <a:t>for GENPEACE Ambassadors </a:t>
            </a:r>
            <a:endParaRPr lang="en-GB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163709-8A4F-32A9-8F26-9D95D7CF13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5900" y="2049815"/>
            <a:ext cx="1030057" cy="1030057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56A26C30-DAAB-D597-0769-E1526903D950}"/>
              </a:ext>
            </a:extLst>
          </p:cNvPr>
          <p:cNvSpPr/>
          <p:nvPr/>
        </p:nvSpPr>
        <p:spPr>
          <a:xfrm>
            <a:off x="5329735" y="2401354"/>
            <a:ext cx="261719" cy="3269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4F6AA6-A566-D187-D531-3FBD17AB245C}"/>
              </a:ext>
            </a:extLst>
          </p:cNvPr>
          <p:cNvSpPr txBox="1"/>
          <p:nvPr/>
        </p:nvSpPr>
        <p:spPr>
          <a:xfrm>
            <a:off x="5310026" y="3089325"/>
            <a:ext cx="18018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Regular training </a:t>
            </a:r>
            <a:r>
              <a:rPr lang="en-GB" sz="1400" dirty="0"/>
              <a:t>to deliver the issues and recommendations through art-based </a:t>
            </a:r>
            <a:r>
              <a:rPr lang="en-GB" sz="1400" i="1" dirty="0" err="1"/>
              <a:t>Musrenbang</a:t>
            </a:r>
            <a:r>
              <a:rPr lang="en-GB" sz="1400" dirty="0"/>
              <a:t> named </a:t>
            </a:r>
            <a:r>
              <a:rPr lang="en-GB" sz="1400" b="1" i="1" dirty="0" err="1"/>
              <a:t>Pagelaran</a:t>
            </a:r>
            <a:r>
              <a:rPr lang="en-GB" sz="1400" b="1" i="1" dirty="0"/>
              <a:t> Anak </a:t>
            </a:r>
            <a:r>
              <a:rPr lang="en-GB" sz="1400" b="1" i="1" dirty="0" err="1"/>
              <a:t>Panca</a:t>
            </a:r>
            <a:r>
              <a:rPr lang="en-GB" sz="1400" b="1" i="1" dirty="0"/>
              <a:t> Sora </a:t>
            </a:r>
            <a:r>
              <a:rPr lang="en-GB" sz="1400" dirty="0"/>
              <a:t>(Five Voice Children Performance)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AF3D5C-8B92-8089-15B1-1F9C90F414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9032" y="1996516"/>
            <a:ext cx="976457" cy="976457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DFBD8C4F-7EF8-6F76-C227-AB5F2AE037D7}"/>
              </a:ext>
            </a:extLst>
          </p:cNvPr>
          <p:cNvSpPr/>
          <p:nvPr/>
        </p:nvSpPr>
        <p:spPr>
          <a:xfrm>
            <a:off x="6941215" y="2401354"/>
            <a:ext cx="261719" cy="3269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078924-C526-33A1-6DCA-14BEF070ADB7}"/>
              </a:ext>
            </a:extLst>
          </p:cNvPr>
          <p:cNvSpPr txBox="1"/>
          <p:nvPr/>
        </p:nvSpPr>
        <p:spPr>
          <a:xfrm>
            <a:off x="7285222" y="3099937"/>
            <a:ext cx="16350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Activation of </a:t>
            </a:r>
            <a:r>
              <a:rPr lang="en-GB" sz="1400" b="1" i="1" dirty="0" err="1"/>
              <a:t>Pagelaran</a:t>
            </a:r>
            <a:r>
              <a:rPr lang="en-GB" sz="1400" b="1" i="1" dirty="0"/>
              <a:t> Anak </a:t>
            </a:r>
            <a:r>
              <a:rPr lang="en-GB" sz="1400" b="1" i="1" dirty="0" err="1"/>
              <a:t>Panca</a:t>
            </a:r>
            <a:r>
              <a:rPr lang="en-GB" sz="1400" b="1" i="1" dirty="0"/>
              <a:t> Sora </a:t>
            </a:r>
            <a:r>
              <a:rPr lang="en-GB" sz="1400" dirty="0"/>
              <a:t>as a model of child-friendly </a:t>
            </a:r>
            <a:r>
              <a:rPr lang="en-GB" sz="1400" i="1" dirty="0" err="1"/>
              <a:t>Musrenbang</a:t>
            </a:r>
            <a:r>
              <a:rPr lang="en-GB" sz="1400" dirty="0"/>
              <a:t> (the first </a:t>
            </a:r>
            <a:r>
              <a:rPr lang="en-GB" sz="1400" i="1" dirty="0" err="1"/>
              <a:t>Musrenbang</a:t>
            </a:r>
            <a:r>
              <a:rPr lang="en-GB" sz="1400" dirty="0"/>
              <a:t> in Indonesia through an art-based approach)</a:t>
            </a:r>
            <a:endParaRPr lang="en-GB" sz="14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D90886-3DC4-C3C6-19C5-D4687313A3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9043" y="2191950"/>
            <a:ext cx="746396" cy="746396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4F0DD9C1-1D69-69A9-5DE7-78F3B4387D7B}"/>
              </a:ext>
            </a:extLst>
          </p:cNvPr>
          <p:cNvSpPr/>
          <p:nvPr/>
        </p:nvSpPr>
        <p:spPr>
          <a:xfrm>
            <a:off x="8872287" y="2401658"/>
            <a:ext cx="261719" cy="3269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B33724-CB88-FFE2-D539-D63308A153C3}"/>
              </a:ext>
            </a:extLst>
          </p:cNvPr>
          <p:cNvSpPr txBox="1"/>
          <p:nvPr/>
        </p:nvSpPr>
        <p:spPr>
          <a:xfrm>
            <a:off x="9071764" y="3079872"/>
            <a:ext cx="13702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/>
              <a:t>PodCast</a:t>
            </a:r>
            <a:r>
              <a:rPr lang="en-GB" sz="1400" dirty="0"/>
              <a:t> to follow up on the commitment from the Government</a:t>
            </a:r>
            <a:endParaRPr lang="en-ID" sz="14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29948C7-8E5B-6C6A-41FB-A85C937BDB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7253" y="2205756"/>
            <a:ext cx="811575" cy="811575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AEE7D02E-C2AF-F7CA-0E67-3421EA232057}"/>
              </a:ext>
            </a:extLst>
          </p:cNvPr>
          <p:cNvSpPr/>
          <p:nvPr/>
        </p:nvSpPr>
        <p:spPr>
          <a:xfrm>
            <a:off x="10395251" y="2447239"/>
            <a:ext cx="261719" cy="3269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01CEF6-CC92-CA4F-B3B5-524317063F9E}"/>
              </a:ext>
            </a:extLst>
          </p:cNvPr>
          <p:cNvSpPr txBox="1"/>
          <p:nvPr/>
        </p:nvSpPr>
        <p:spPr>
          <a:xfrm>
            <a:off x="10469158" y="3099937"/>
            <a:ext cx="163500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Reflection/ Debrief session </a:t>
            </a:r>
            <a:r>
              <a:rPr lang="en-GB" sz="1400" dirty="0"/>
              <a:t>to generate feedback and learning from children and youth</a:t>
            </a:r>
          </a:p>
          <a:p>
            <a:pPr algn="ctr"/>
            <a:endParaRPr lang="en-GB" sz="1400" dirty="0"/>
          </a:p>
          <a:p>
            <a:pPr algn="ctr"/>
            <a:r>
              <a:rPr lang="en-GB" sz="1400" b="1" dirty="0"/>
              <a:t>Policy dialogue </a:t>
            </a:r>
            <a:r>
              <a:rPr lang="en-GB" sz="1400" dirty="0"/>
              <a:t>with the National Government for </a:t>
            </a:r>
            <a:r>
              <a:rPr lang="en-GB" sz="1400" b="1" dirty="0"/>
              <a:t>sharing best practices </a:t>
            </a:r>
            <a:r>
              <a:rPr lang="en-GB" sz="1400" dirty="0"/>
              <a:t>on art-based </a:t>
            </a:r>
            <a:r>
              <a:rPr lang="en-GB" sz="1400" dirty="0" err="1"/>
              <a:t>Musenbang</a:t>
            </a:r>
            <a:endParaRPr lang="en-ID" sz="1400" b="1" dirty="0"/>
          </a:p>
          <a:p>
            <a:pPr algn="ctr"/>
            <a:r>
              <a:rPr lang="en-GB" sz="1400" dirty="0"/>
              <a:t> </a:t>
            </a:r>
            <a:endParaRPr lang="en-ID" sz="1400" dirty="0"/>
          </a:p>
        </p:txBody>
      </p:sp>
      <p:pic>
        <p:nvPicPr>
          <p:cNvPr id="25" name="Picture 2" descr="Profil | Forum Anak Nasional – (FAN)">
            <a:extLst>
              <a:ext uri="{FF2B5EF4-FFF2-40B4-BE49-F238E27FC236}">
                <a16:creationId xmlns:a16="http://schemas.microsoft.com/office/drawing/2014/main" id="{81FAB64D-5DCA-3616-A0A2-62A59388C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62" y="4943553"/>
            <a:ext cx="1003938" cy="97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CA98AF4-2D3C-96C0-D31D-9E321A119519}"/>
              </a:ext>
            </a:extLst>
          </p:cNvPr>
          <p:cNvSpPr txBox="1"/>
          <p:nvPr/>
        </p:nvSpPr>
        <p:spPr>
          <a:xfrm>
            <a:off x="4160237" y="5889597"/>
            <a:ext cx="1964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Integration </a:t>
            </a:r>
            <a:r>
              <a:rPr lang="en-GB" sz="1400" dirty="0"/>
              <a:t>of</a:t>
            </a:r>
            <a:r>
              <a:rPr lang="en-GB" sz="1400" b="1" dirty="0"/>
              <a:t> </a:t>
            </a:r>
            <a:r>
              <a:rPr lang="en-GB" sz="1400" dirty="0"/>
              <a:t>the issues and recommendations with Children’s Voice of Bandung City </a:t>
            </a:r>
            <a:endParaRPr lang="en-ID" sz="1400" dirty="0"/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10773669-838A-45A8-7333-A8D40CE9280C}"/>
              </a:ext>
            </a:extLst>
          </p:cNvPr>
          <p:cNvCxnSpPr>
            <a:cxnSpLocks/>
            <a:stCxn id="26" idx="3"/>
            <a:endCxn id="39" idx="2"/>
          </p:cNvCxnSpPr>
          <p:nvPr/>
        </p:nvCxnSpPr>
        <p:spPr>
          <a:xfrm flipV="1">
            <a:off x="6124874" y="5346706"/>
            <a:ext cx="1966923" cy="1019945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59F1781-5B8F-1A6D-6C8A-050DCCA33103}"/>
              </a:ext>
            </a:extLst>
          </p:cNvPr>
          <p:cNvSpPr/>
          <p:nvPr/>
        </p:nvSpPr>
        <p:spPr>
          <a:xfrm>
            <a:off x="681738" y="357434"/>
            <a:ext cx="108286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Process of Developing 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Art-Forms </a:t>
            </a:r>
          </a:p>
          <a:p>
            <a:pPr algn="ctr"/>
            <a:r>
              <a:rPr lang="en-US" sz="4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Intergenerational Dialogue </a:t>
            </a:r>
            <a:r>
              <a:rPr lang="en-US" sz="4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Influence Policy </a:t>
            </a:r>
          </a:p>
        </p:txBody>
      </p:sp>
    </p:spTree>
    <p:extLst>
      <p:ext uri="{BB962C8B-B14F-4D97-AF65-F5344CB8AC3E}">
        <p14:creationId xmlns:p14="http://schemas.microsoft.com/office/powerpoint/2010/main" val="114425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  <p:bldP spid="11" grpId="0"/>
      <p:bldP spid="13" grpId="0" animBg="1"/>
      <p:bldP spid="14" grpId="0"/>
      <p:bldP spid="16" grpId="0" animBg="1"/>
      <p:bldP spid="17" grpId="0"/>
      <p:bldP spid="19" grpId="0" animBg="1"/>
      <p:bldP spid="20" grpId="0"/>
      <p:bldP spid="23" grpId="0" animBg="1"/>
      <p:bldP spid="24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1090841" y="1618472"/>
            <a:ext cx="8026429" cy="582067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600"/>
              </a:spcBef>
              <a:buAutoNum type="arabicPeriod"/>
            </a:pPr>
            <a:r>
              <a:rPr lang="en-GB" sz="2000" dirty="0">
                <a:latin typeface="Montserrat"/>
                <a:ea typeface="Montserrat" charset="0"/>
                <a:cs typeface="Montserrat" charset="0"/>
              </a:rPr>
              <a:t>Overview of Mobile Arts for Peace (MAP) </a:t>
            </a:r>
            <a:endParaRPr lang="en-US" sz="2000" dirty="0">
              <a:ea typeface="Calibri"/>
              <a:cs typeface="Calibri" panose="020F0502020204030204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Arial"/>
              <a:buAutoNum type="arabicPeriod"/>
            </a:pPr>
            <a:r>
              <a:rPr lang="en-GB" sz="2000" dirty="0">
                <a:latin typeface="Montserrat"/>
                <a:ea typeface="Montserrat" charset="0"/>
                <a:cs typeface="Montserrat" charset="0"/>
              </a:rPr>
              <a:t>One Drum per Girl (Rwanda)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Arial"/>
              <a:buAutoNum type="arabicPeriod"/>
            </a:pPr>
            <a:r>
              <a:rPr lang="en-GB" sz="2000" dirty="0">
                <a:latin typeface="Montserrat"/>
                <a:ea typeface="Montserrat" charset="0"/>
                <a:cs typeface="Montserrat" charset="0"/>
              </a:rPr>
              <a:t>The Magic of Theatre (Kyrgyzstan) 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AutoNum type="arabicPeriod"/>
            </a:pPr>
            <a:r>
              <a:rPr lang="en-GB" sz="2000" dirty="0" err="1">
                <a:latin typeface="Montserrat"/>
                <a:ea typeface="Calibri"/>
                <a:cs typeface="Calibri"/>
              </a:rPr>
              <a:t>Dēudā</a:t>
            </a:r>
            <a:r>
              <a:rPr lang="en-GB" sz="2000" dirty="0">
                <a:latin typeface="Montserrat"/>
                <a:ea typeface="Calibri"/>
                <a:cs typeface="Calibri"/>
              </a:rPr>
              <a:t> Folklore and </a:t>
            </a:r>
            <a:r>
              <a:rPr lang="en-GB" sz="2000" dirty="0" err="1">
                <a:latin typeface="Montserrat"/>
                <a:ea typeface="Calibri"/>
                <a:cs typeface="Calibri"/>
              </a:rPr>
              <a:t>Mithala</a:t>
            </a:r>
            <a:r>
              <a:rPr lang="en-GB" sz="2000" dirty="0">
                <a:latin typeface="Montserrat"/>
                <a:ea typeface="Calibri"/>
                <a:cs typeface="Calibri"/>
              </a:rPr>
              <a:t> Arts (</a:t>
            </a:r>
            <a:r>
              <a:rPr lang="en-GB" sz="2000" dirty="0">
                <a:latin typeface="Montserrat"/>
                <a:ea typeface="Montserrat" charset="0"/>
                <a:cs typeface="Montserrat" charset="0"/>
              </a:rPr>
              <a:t>Nepal)</a:t>
            </a:r>
            <a:endParaRPr lang="en-US" sz="2000" dirty="0">
              <a:latin typeface="Montserrat"/>
              <a:ea typeface="Calibri"/>
              <a:cs typeface="Calibri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AutoNum type="arabicPeriod"/>
            </a:pPr>
            <a:r>
              <a:rPr lang="en-GB" sz="2000" dirty="0">
                <a:latin typeface="Montserrat"/>
                <a:ea typeface="Montserrat" charset="0"/>
                <a:cs typeface="Montserrat" charset="0"/>
              </a:rPr>
              <a:t>Angklung and </a:t>
            </a:r>
            <a:r>
              <a:rPr lang="en-GB" sz="2000" dirty="0" err="1">
                <a:latin typeface="Montserrat"/>
                <a:ea typeface="Montserrat" charset="0"/>
                <a:cs typeface="Montserrat" charset="0"/>
              </a:rPr>
              <a:t>Lenong</a:t>
            </a:r>
            <a:r>
              <a:rPr lang="en-GB" sz="2000" dirty="0">
                <a:latin typeface="Montserrat"/>
                <a:ea typeface="Montserrat" charset="0"/>
                <a:cs typeface="Montserrat" charset="0"/>
              </a:rPr>
              <a:t> Folk Theatre (Indonesia)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AutoNum type="arabicPeriod"/>
            </a:pPr>
            <a:r>
              <a:rPr lang="en-GB" sz="2000" dirty="0">
                <a:latin typeface="Montserrat"/>
                <a:ea typeface="Montserrat" charset="0"/>
                <a:cs typeface="Montserrat" charset="0"/>
              </a:rPr>
              <a:t>Findings and Next Steps: MAP Conference Invitation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91988" y="451100"/>
            <a:ext cx="8025282" cy="749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400" dirty="0">
              <a:latin typeface="ComicHelvetic-Medium"/>
              <a:ea typeface="ComicHelvetic-Medium" charset="0"/>
              <a:cs typeface="ComicHelvetic-Medium" charset="0"/>
            </a:endParaRPr>
          </a:p>
        </p:txBody>
      </p:sp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4485F21-2A8A-D129-67D1-D1FDBEF13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811" t="77636" r="2807" b="-178"/>
          <a:stretch/>
        </p:blipFill>
        <p:spPr>
          <a:xfrm rot="152704">
            <a:off x="112091" y="-20842"/>
            <a:ext cx="916304" cy="1075271"/>
          </a:xfrm>
          <a:prstGeom prst="rect">
            <a:avLst/>
          </a:prstGeom>
        </p:spPr>
      </p:pic>
      <p:pic>
        <p:nvPicPr>
          <p:cNvPr id="7" name="Picture 2" descr="Icon&#10;&#10;Description automatically generated">
            <a:extLst>
              <a:ext uri="{FF2B5EF4-FFF2-40B4-BE49-F238E27FC236}">
                <a16:creationId xmlns:a16="http://schemas.microsoft.com/office/drawing/2014/main" id="{11B22A84-40BD-93E0-AFCC-03D051ACFF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198" t="-1174" r="41085" b="-5634"/>
          <a:stretch/>
        </p:blipFill>
        <p:spPr>
          <a:xfrm>
            <a:off x="8628862" y="1504292"/>
            <a:ext cx="3575618" cy="5729816"/>
          </a:xfrm>
          <a:prstGeom prst="rect">
            <a:avLst/>
          </a:prstGeom>
        </p:spPr>
      </p:pic>
      <p:pic>
        <p:nvPicPr>
          <p:cNvPr id="12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03C6BF6D-32A8-8432-B68C-1ACC6FA3DE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8" t="-1494" r="-103" b="45149"/>
          <a:stretch/>
        </p:blipFill>
        <p:spPr>
          <a:xfrm rot="14820000">
            <a:off x="10240919" y="1810363"/>
            <a:ext cx="2747045" cy="1851803"/>
          </a:xfrm>
          <a:prstGeom prst="rect">
            <a:avLst/>
          </a:prstGeom>
        </p:spPr>
      </p:pic>
      <p:pic>
        <p:nvPicPr>
          <p:cNvPr id="14" name="Picture 14" descr="Logo&#10;&#10;Description automatically generated">
            <a:extLst>
              <a:ext uri="{FF2B5EF4-FFF2-40B4-BE49-F238E27FC236}">
                <a16:creationId xmlns:a16="http://schemas.microsoft.com/office/drawing/2014/main" id="{EB05C273-DF4D-4834-19C0-4A0472908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7268" y="20990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26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330ACFEE-9DDA-FEB5-0A0C-679CAED84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7" r="14310"/>
          <a:stretch/>
        </p:blipFill>
        <p:spPr bwMode="auto">
          <a:xfrm>
            <a:off x="124957" y="333790"/>
            <a:ext cx="4243844" cy="272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02E25FC-F5B9-08C4-2ED0-8237D02A0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r="20603"/>
          <a:stretch/>
        </p:blipFill>
        <p:spPr bwMode="auto">
          <a:xfrm>
            <a:off x="124957" y="2408727"/>
            <a:ext cx="4237680" cy="292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9243A46-9612-E193-3A92-83EEFA714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24189"/>
          <a:stretch/>
        </p:blipFill>
        <p:spPr bwMode="auto">
          <a:xfrm rot="5400000">
            <a:off x="-252452" y="4181417"/>
            <a:ext cx="2923551" cy="21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E676F5B-FDB2-BCB5-926F-835D2EEBE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1" t="5821" r="18700"/>
          <a:stretch/>
        </p:blipFill>
        <p:spPr bwMode="auto">
          <a:xfrm rot="16200000">
            <a:off x="1881558" y="4228469"/>
            <a:ext cx="2923551" cy="208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5D82A690-E501-FCAC-45DF-7944B722AF6E}"/>
              </a:ext>
            </a:extLst>
          </p:cNvPr>
          <p:cNvGraphicFramePr>
            <a:graphicFrameLocks noGrp="1"/>
          </p:cNvGraphicFramePr>
          <p:nvPr/>
        </p:nvGraphicFramePr>
        <p:xfrm>
          <a:off x="4474755" y="333790"/>
          <a:ext cx="7592288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135">
                  <a:extLst>
                    <a:ext uri="{9D8B030D-6E8A-4147-A177-3AD203B41FA5}">
                      <a16:colId xmlns:a16="http://schemas.microsoft.com/office/drawing/2014/main" val="1067079548"/>
                    </a:ext>
                  </a:extLst>
                </a:gridCol>
                <a:gridCol w="3090406">
                  <a:extLst>
                    <a:ext uri="{9D8B030D-6E8A-4147-A177-3AD203B41FA5}">
                      <a16:colId xmlns:a16="http://schemas.microsoft.com/office/drawing/2014/main" val="3173452118"/>
                    </a:ext>
                  </a:extLst>
                </a:gridCol>
                <a:gridCol w="3885747">
                  <a:extLst>
                    <a:ext uri="{9D8B030D-6E8A-4147-A177-3AD203B41FA5}">
                      <a16:colId xmlns:a16="http://schemas.microsoft.com/office/drawing/2014/main" val="30460109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D" sz="1600" dirty="0" err="1"/>
                        <a:t>Clus-ter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Issue </a:t>
                      </a:r>
                      <a:endParaRPr lang="en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dirty="0"/>
                        <a:t>Children’s Ask/Recommendation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442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Children in Bandung City have been exposed to information that is not suitable for children, such as bullying, sexual violence, pornography, smoking, etc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Ensure educational and child-friendly content through videos, posters, and articles including the content on internet and social media.</a:t>
                      </a:r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054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II</a:t>
                      </a:r>
                      <a:endParaRPr lang="en-ID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Child marriage in Bandung City is still high, putting children at risk of violence.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Against the dispensation of child marriage to reduce the number of child marriages and make Bandung a Child Marriage Free City which has an impact on reducing stunting.</a:t>
                      </a:r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510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III</a:t>
                      </a:r>
                      <a:endParaRPr lang="en-ID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Children in Bandung City are at risk of using substances, putting them at risk of violence. 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/>
                        <a:t> Rejecting sponsored advertisements for cigarettes, including e-cigarettes, which can make children victims of drug abuse.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427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IV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/>
                        <a:t>Schools do not have a child- friendly education system, putting children at risk of violence, such as bullying, physical violence, sexual violence, etc.</a:t>
                      </a:r>
                      <a:endParaRPr lang="en-ID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/>
                        <a:t>Realising Child-Friendly Schools and Child- Friendly Religion Institutions in Bandung City with clean and comfortable environment.</a:t>
                      </a:r>
                      <a:endParaRPr lang="en-ID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467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V</a:t>
                      </a:r>
                      <a:endParaRPr lang="en-ID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There are still children who experience violence in the city of Bandung and are not aware of the existence of the Women and Child Protection Unit (UPTD PPA).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Children understand how to access Child Protection Services when experiencing various forms of violence</a:t>
                      </a:r>
                    </a:p>
                    <a:p>
                      <a:pPr algn="l"/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681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854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ung Angklung Udjo yang mendunia">
            <a:extLst>
              <a:ext uri="{FF2B5EF4-FFF2-40B4-BE49-F238E27FC236}">
                <a16:creationId xmlns:a16="http://schemas.microsoft.com/office/drawing/2014/main" id="{3503601C-8E1B-3F12-7027-98C7539E0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2" r="14482"/>
          <a:stretch/>
        </p:blipFill>
        <p:spPr bwMode="auto">
          <a:xfrm>
            <a:off x="3721767" y="2069929"/>
            <a:ext cx="4748466" cy="445859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E18F768A-5AEA-3AD3-8CF4-3EF98C600E60}"/>
              </a:ext>
            </a:extLst>
          </p:cNvPr>
          <p:cNvSpPr txBox="1">
            <a:spLocks/>
          </p:cNvSpPr>
          <p:nvPr/>
        </p:nvSpPr>
        <p:spPr>
          <a:xfrm>
            <a:off x="0" y="113707"/>
            <a:ext cx="12192000" cy="749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i="1" dirty="0" err="1">
                <a:solidFill>
                  <a:srgbClr val="FF0000"/>
                </a:solidFill>
                <a:latin typeface="Montserrat"/>
                <a:ea typeface="Montserrat" charset="0"/>
                <a:cs typeface="Montserrat" charset="0"/>
              </a:rPr>
              <a:t>Pagelaran</a:t>
            </a:r>
            <a:r>
              <a:rPr lang="en-GB" sz="4000" b="1" i="1" dirty="0">
                <a:solidFill>
                  <a:srgbClr val="FF0000"/>
                </a:solidFill>
                <a:latin typeface="Montserrat"/>
                <a:ea typeface="Montserrat" charset="0"/>
                <a:cs typeface="Montserrat" charset="0"/>
              </a:rPr>
              <a:t> Anak </a:t>
            </a:r>
            <a:r>
              <a:rPr lang="en-GB" sz="4000" b="1" i="1" dirty="0" err="1">
                <a:solidFill>
                  <a:srgbClr val="FF0000"/>
                </a:solidFill>
                <a:latin typeface="Montserrat"/>
                <a:ea typeface="Montserrat" charset="0"/>
                <a:cs typeface="Montserrat" charset="0"/>
              </a:rPr>
              <a:t>Panca</a:t>
            </a:r>
            <a:r>
              <a:rPr lang="en-GB" sz="4000" b="1" i="1" dirty="0">
                <a:solidFill>
                  <a:srgbClr val="FF0000"/>
                </a:solidFill>
                <a:latin typeface="Montserrat"/>
                <a:ea typeface="Montserrat" charset="0"/>
                <a:cs typeface="Montserrat" charset="0"/>
              </a:rPr>
              <a:t> Sora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675DB-6308-0290-45CC-41EB0B3DE9F3}"/>
              </a:ext>
            </a:extLst>
          </p:cNvPr>
          <p:cNvSpPr txBox="1"/>
          <p:nvPr/>
        </p:nvSpPr>
        <p:spPr>
          <a:xfrm>
            <a:off x="586849" y="782100"/>
            <a:ext cx="1101829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Lato" panose="020F0502020204030203" pitchFamily="34" charset="0"/>
              </a:rPr>
              <a:t>Model of </a:t>
            </a:r>
            <a:r>
              <a:rPr lang="en-US" sz="2400" b="1" i="1" dirty="0" err="1">
                <a:latin typeface="Lato" panose="020F0502020204030203" pitchFamily="34" charset="0"/>
              </a:rPr>
              <a:t>Musrenbang</a:t>
            </a:r>
            <a:r>
              <a:rPr lang="en-US" sz="2400" b="1" i="1" dirty="0">
                <a:latin typeface="Lato" panose="020F0502020204030203" pitchFamily="34" charset="0"/>
              </a:rPr>
              <a:t> </a:t>
            </a:r>
            <a:r>
              <a:rPr lang="en-US" sz="2400" dirty="0">
                <a:latin typeface="Lato" panose="020F0502020204030203" pitchFamily="34" charset="0"/>
              </a:rPr>
              <a:t>(Govt. Development Planning Meeting) through angklung </a:t>
            </a:r>
            <a:r>
              <a:rPr lang="en-US" sz="2400" b="1" dirty="0">
                <a:latin typeface="Lato" panose="020F0502020204030203" pitchFamily="34" charset="0"/>
              </a:rPr>
              <a:t>cultural art performances and intergenerational dialogue</a:t>
            </a:r>
            <a:r>
              <a:rPr lang="en-US" sz="2400" dirty="0">
                <a:latin typeface="Lato" panose="020F0502020204030203" pitchFamily="34" charset="0"/>
              </a:rPr>
              <a:t> to deliver </a:t>
            </a:r>
            <a:r>
              <a:rPr lang="en-US" sz="2400" b="1" dirty="0">
                <a:latin typeface="Lato" panose="020F0502020204030203" pitchFamily="34" charset="0"/>
              </a:rPr>
              <a:t>children’s voice </a:t>
            </a:r>
            <a:r>
              <a:rPr lang="en-US" sz="2400" dirty="0">
                <a:latin typeface="Lato" panose="020F0502020204030203" pitchFamily="34" charset="0"/>
              </a:rPr>
              <a:t>based on </a:t>
            </a:r>
            <a:r>
              <a:rPr lang="en-US" sz="2400" b="1" dirty="0">
                <a:latin typeface="Lato" panose="020F0502020204030203" pitchFamily="34" charset="0"/>
              </a:rPr>
              <a:t>five clusters </a:t>
            </a:r>
            <a:r>
              <a:rPr lang="en-US" sz="2400" dirty="0">
                <a:latin typeface="Lato" panose="020F0502020204030203" pitchFamily="34" charset="0"/>
              </a:rPr>
              <a:t>in the child’s right to the Government/Policy Makers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40190A-1C35-997E-3BE7-6FD798EC14AF}"/>
              </a:ext>
            </a:extLst>
          </p:cNvPr>
          <p:cNvSpPr txBox="1"/>
          <p:nvPr/>
        </p:nvSpPr>
        <p:spPr>
          <a:xfrm>
            <a:off x="739248" y="3429000"/>
            <a:ext cx="34955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ato" panose="020F0502020204030203" pitchFamily="34" charset="0"/>
              </a:rPr>
              <a:t>Advocacy message delivered</a:t>
            </a:r>
            <a:r>
              <a:rPr lang="en-US" dirty="0">
                <a:latin typeface="Lato" panose="020F0502020204030203" pitchFamily="34" charset="0"/>
              </a:rPr>
              <a:t> through : </a:t>
            </a:r>
          </a:p>
          <a:p>
            <a:pPr marL="355600" indent="-355600">
              <a:buFont typeface="+mj-lt"/>
              <a:buAutoNum type="arabicPeriod"/>
            </a:pPr>
            <a:r>
              <a:rPr lang="en-US" dirty="0">
                <a:latin typeface="Lato" panose="020F0502020204030203" pitchFamily="34" charset="0"/>
              </a:rPr>
              <a:t>Folk Dance</a:t>
            </a:r>
          </a:p>
          <a:p>
            <a:pPr marL="355600" indent="-355600">
              <a:buFont typeface="+mj-lt"/>
              <a:buAutoNum type="arabicPeriod"/>
            </a:pPr>
            <a:r>
              <a:rPr lang="en-US" dirty="0">
                <a:latin typeface="Lato" panose="020F0502020204030203" pitchFamily="34" charset="0"/>
              </a:rPr>
              <a:t>Wooden puppet </a:t>
            </a:r>
          </a:p>
          <a:p>
            <a:pPr marL="355600" indent="-355600">
              <a:buFont typeface="+mj-lt"/>
              <a:buAutoNum type="arabicPeriod"/>
            </a:pPr>
            <a:r>
              <a:rPr lang="en-US" dirty="0">
                <a:latin typeface="Lato" panose="020F0502020204030203" pitchFamily="34" charset="0"/>
              </a:rPr>
              <a:t>Cabaret</a:t>
            </a:r>
          </a:p>
          <a:p>
            <a:pPr marL="355600" indent="-355600">
              <a:buFont typeface="+mj-lt"/>
              <a:buAutoNum type="arabicPeriod"/>
            </a:pPr>
            <a:r>
              <a:rPr lang="en-US" dirty="0">
                <a:latin typeface="Lato" panose="020F0502020204030203" pitchFamily="34" charset="0"/>
              </a:rPr>
              <a:t>Mass Angklung </a:t>
            </a:r>
          </a:p>
          <a:p>
            <a:pPr marL="355600" indent="-355600">
              <a:buFont typeface="+mj-lt"/>
              <a:buAutoNum type="arabicPeriod"/>
            </a:pPr>
            <a:r>
              <a:rPr lang="en-US" dirty="0">
                <a:latin typeface="Lato" panose="020F0502020204030203" pitchFamily="34" charset="0"/>
              </a:rPr>
              <a:t>Original song + Poetry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B2D3CE-868C-6640-5E2C-9C6F0AC9C8A8}"/>
              </a:ext>
            </a:extLst>
          </p:cNvPr>
          <p:cNvSpPr txBox="1"/>
          <p:nvPr/>
        </p:nvSpPr>
        <p:spPr>
          <a:xfrm>
            <a:off x="8696425" y="2191198"/>
            <a:ext cx="3495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ato" panose="020F0502020204030203" pitchFamily="34" charset="0"/>
              </a:rPr>
              <a:t>Advocacy message amplified</a:t>
            </a:r>
            <a:r>
              <a:rPr lang="en-US" dirty="0">
                <a:latin typeface="Lato" panose="020F0502020204030203" pitchFamily="34" charset="0"/>
              </a:rPr>
              <a:t> through : </a:t>
            </a:r>
          </a:p>
          <a:p>
            <a:pPr marL="355600" indent="-355600">
              <a:buFont typeface="+mj-lt"/>
              <a:buAutoNum type="arabicPeriod"/>
            </a:pPr>
            <a:r>
              <a:rPr lang="en-US" dirty="0">
                <a:latin typeface="Lato" panose="020F0502020204030203" pitchFamily="34" charset="0"/>
              </a:rPr>
              <a:t>Poster/Infographic </a:t>
            </a:r>
          </a:p>
          <a:p>
            <a:pPr marL="355600" indent="-355600">
              <a:buFont typeface="+mj-lt"/>
              <a:buAutoNum type="arabicPeriod"/>
            </a:pPr>
            <a:r>
              <a:rPr lang="en-US" dirty="0">
                <a:latin typeface="Lato" panose="020F0502020204030203" pitchFamily="34" charset="0"/>
              </a:rPr>
              <a:t>Documentation video</a:t>
            </a:r>
          </a:p>
          <a:p>
            <a:pPr marL="355600" indent="-355600">
              <a:buFont typeface="+mj-lt"/>
              <a:buAutoNum type="arabicPeriod"/>
            </a:pPr>
            <a:r>
              <a:rPr lang="en-US" dirty="0">
                <a:latin typeface="Lato" panose="020F0502020204030203" pitchFamily="34" charset="0"/>
              </a:rPr>
              <a:t>Content for Podcast/radio and Social media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8A88AE-CCF3-FABC-301B-09BA42BDDD81}"/>
              </a:ext>
            </a:extLst>
          </p:cNvPr>
          <p:cNvSpPr txBox="1"/>
          <p:nvPr/>
        </p:nvSpPr>
        <p:spPr>
          <a:xfrm>
            <a:off x="739249" y="2191198"/>
            <a:ext cx="3619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ato" panose="020F0502020204030203" pitchFamily="34" charset="0"/>
              </a:rPr>
              <a:t>Conducted on </a:t>
            </a:r>
            <a:r>
              <a:rPr lang="en-US" sz="2000" b="1" dirty="0">
                <a:latin typeface="Lato" panose="020F0502020204030203" pitchFamily="34" charset="0"/>
              </a:rPr>
              <a:t>Sunday, 3 March 2024</a:t>
            </a:r>
          </a:p>
          <a:p>
            <a:r>
              <a:rPr lang="en-US" sz="2000" dirty="0">
                <a:latin typeface="Lato" panose="020F0502020204030203" pitchFamily="34" charset="0"/>
              </a:rPr>
              <a:t>at 1 pm – 3 pm (GMT+7)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FDC457-D7BE-DE4D-E3C5-1E8FC61E23C1}"/>
              </a:ext>
            </a:extLst>
          </p:cNvPr>
          <p:cNvSpPr txBox="1"/>
          <p:nvPr/>
        </p:nvSpPr>
        <p:spPr>
          <a:xfrm>
            <a:off x="8696425" y="4272677"/>
            <a:ext cx="34955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ato" panose="020F0502020204030203" pitchFamily="34" charset="0"/>
              </a:rPr>
              <a:t>Participants: </a:t>
            </a:r>
            <a:r>
              <a:rPr lang="en-US" dirty="0">
                <a:latin typeface="Lato" panose="020F0502020204030203" pitchFamily="34" charset="0"/>
              </a:rPr>
              <a:t>400 participants (including 180 participants funded by the Bandung City Govt), consisting of: </a:t>
            </a:r>
          </a:p>
          <a:p>
            <a:pPr marL="457200" indent="-457200">
              <a:buAutoNum type="arabicPeriod"/>
            </a:pPr>
            <a:r>
              <a:rPr lang="en-US" dirty="0">
                <a:latin typeface="Lato" panose="020F0502020204030203" pitchFamily="34" charset="0"/>
              </a:rPr>
              <a:t>Bandung City Govt. </a:t>
            </a:r>
          </a:p>
          <a:p>
            <a:pPr marL="457200" indent="-457200">
              <a:buAutoNum type="arabicPeriod"/>
            </a:pPr>
            <a:r>
              <a:rPr lang="en-US" dirty="0">
                <a:latin typeface="Lato" panose="020F0502020204030203" pitchFamily="34" charset="0"/>
              </a:rPr>
              <a:t>National Govt. </a:t>
            </a:r>
          </a:p>
          <a:p>
            <a:pPr marL="457200" indent="-457200">
              <a:buAutoNum type="arabicPeriod"/>
            </a:pPr>
            <a:r>
              <a:rPr lang="en-US" dirty="0">
                <a:latin typeface="Lato" panose="020F0502020204030203" pitchFamily="34" charset="0"/>
              </a:rPr>
              <a:t>NGO/CSO/DPO</a:t>
            </a:r>
          </a:p>
          <a:p>
            <a:pPr marL="457200" indent="-457200">
              <a:buAutoNum type="arabicPeriod"/>
            </a:pPr>
            <a:r>
              <a:rPr lang="en-US" dirty="0">
                <a:latin typeface="Lato" panose="020F0502020204030203" pitchFamily="34" charset="0"/>
              </a:rPr>
              <a:t>Children Group and Students in Bandung 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0ABF5B-6424-FD21-E407-8B77539C43C8}"/>
              </a:ext>
            </a:extLst>
          </p:cNvPr>
          <p:cNvSpPr txBox="1"/>
          <p:nvPr/>
        </p:nvSpPr>
        <p:spPr>
          <a:xfrm>
            <a:off x="739248" y="5934670"/>
            <a:ext cx="3619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Lato" panose="020F0502020204030203" pitchFamily="34" charset="0"/>
              </a:rPr>
              <a:t>The Government facilitated to </a:t>
            </a:r>
            <a:r>
              <a:rPr lang="en-US" sz="1800" b="1" dirty="0">
                <a:latin typeface="Lato" panose="020F0502020204030203" pitchFamily="34" charset="0"/>
              </a:rPr>
              <a:t>provide feedback/response </a:t>
            </a:r>
            <a:r>
              <a:rPr lang="en-US" sz="1800" dirty="0">
                <a:latin typeface="Lato" panose="020F0502020204030203" pitchFamily="34" charset="0"/>
              </a:rPr>
              <a:t>based on the children/youth asks</a:t>
            </a:r>
          </a:p>
        </p:txBody>
      </p:sp>
    </p:spTree>
    <p:extLst>
      <p:ext uri="{BB962C8B-B14F-4D97-AF65-F5344CB8AC3E}">
        <p14:creationId xmlns:p14="http://schemas.microsoft.com/office/powerpoint/2010/main" val="1679292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34BAC91-2150-33EF-4453-B65A0BEE2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811" t="77636" r="2807" b="-178"/>
          <a:stretch/>
        </p:blipFill>
        <p:spPr>
          <a:xfrm rot="152704">
            <a:off x="112091" y="-20842"/>
            <a:ext cx="916304" cy="107527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936E1B4-AB98-E03A-4FD4-1081450BA4B8}"/>
              </a:ext>
            </a:extLst>
          </p:cNvPr>
          <p:cNvSpPr txBox="1">
            <a:spLocks/>
          </p:cNvSpPr>
          <p:nvPr/>
        </p:nvSpPr>
        <p:spPr>
          <a:xfrm>
            <a:off x="1091989" y="451100"/>
            <a:ext cx="7330655" cy="749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latin typeface="Montserrat"/>
                <a:ea typeface="+mj-lt"/>
                <a:cs typeface="+mj-lt"/>
              </a:rPr>
              <a:t>Informing Curriculum</a:t>
            </a:r>
            <a:endParaRPr lang="en-US" sz="4000" b="1">
              <a:latin typeface="Montserrat"/>
            </a:endParaRPr>
          </a:p>
        </p:txBody>
      </p:sp>
      <p:pic>
        <p:nvPicPr>
          <p:cNvPr id="7" name="Picture 14" descr="Logo&#10;&#10;Description automatically generated">
            <a:extLst>
              <a:ext uri="{FF2B5EF4-FFF2-40B4-BE49-F238E27FC236}">
                <a16:creationId xmlns:a16="http://schemas.microsoft.com/office/drawing/2014/main" id="{82F1AE8F-51D3-C5AF-F743-1C9C59D62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7268" y="209909"/>
            <a:ext cx="1219200" cy="1219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C9A98C-271F-2409-5D6B-A4992FF3A95C}"/>
              </a:ext>
            </a:extLst>
          </p:cNvPr>
          <p:cNvSpPr txBox="1"/>
          <p:nvPr/>
        </p:nvSpPr>
        <p:spPr>
          <a:xfrm>
            <a:off x="1130060" y="1705155"/>
            <a:ext cx="223999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Montserrat"/>
              </a:rPr>
              <a:t>Mapping local approaches to informing </a:t>
            </a:r>
            <a:br>
              <a:rPr lang="en-US">
                <a:latin typeface="Montserrat"/>
              </a:rPr>
            </a:br>
            <a:r>
              <a:rPr lang="en-US">
                <a:latin typeface="Montserrat"/>
              </a:rPr>
              <a:t>curriculum</a:t>
            </a:r>
            <a:endParaRPr lang="en-US">
              <a:cs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3375BA-A953-D8C1-E94D-8FD1D3391DDB}"/>
              </a:ext>
            </a:extLst>
          </p:cNvPr>
          <p:cNvSpPr txBox="1"/>
          <p:nvPr/>
        </p:nvSpPr>
        <p:spPr>
          <a:xfrm>
            <a:off x="1130060" y="3380177"/>
            <a:ext cx="307387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Montserrat"/>
              </a:rPr>
              <a:t>Developing youth leadership through MAP child clubs and researcher clubs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2CD6F5-D035-DDBC-B758-A84B227BEA5E}"/>
              </a:ext>
            </a:extLst>
          </p:cNvPr>
          <p:cNvSpPr txBox="1"/>
          <p:nvPr/>
        </p:nvSpPr>
        <p:spPr>
          <a:xfrm>
            <a:off x="1130060" y="5103676"/>
            <a:ext cx="332257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Montserrat"/>
              </a:rPr>
              <a:t>Networking with cultural organisations and artists to develop resources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03E186-0C30-C80E-12E3-5BA2823931BC}"/>
              </a:ext>
            </a:extLst>
          </p:cNvPr>
          <p:cNvSpPr txBox="1"/>
          <p:nvPr/>
        </p:nvSpPr>
        <p:spPr>
          <a:xfrm>
            <a:off x="7959306" y="1777041"/>
            <a:ext cx="394370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Montserrat"/>
              </a:rPr>
              <a:t>Embedding into HEI structures through Continuing </a:t>
            </a:r>
            <a:br>
              <a:rPr lang="en-US">
                <a:latin typeface="Montserrat"/>
              </a:rPr>
            </a:br>
            <a:r>
              <a:rPr lang="en-US">
                <a:latin typeface="Montserrat"/>
              </a:rPr>
              <a:t>Professional Development (CPD) </a:t>
            </a:r>
            <a:r>
              <a:rPr lang="en-US" err="1">
                <a:latin typeface="Montserrat"/>
              </a:rPr>
              <a:t>programmes</a:t>
            </a:r>
            <a:endParaRPr lang="en-US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78DD94-219F-0125-6A24-E6EED34B4414}"/>
              </a:ext>
            </a:extLst>
          </p:cNvPr>
          <p:cNvSpPr txBox="1"/>
          <p:nvPr/>
        </p:nvSpPr>
        <p:spPr>
          <a:xfrm>
            <a:off x="7959306" y="3452063"/>
            <a:ext cx="374961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Montserrat"/>
              </a:rPr>
              <a:t>Resourcing existing campaigns and providing training </a:t>
            </a:r>
            <a:br>
              <a:rPr lang="en-US">
                <a:latin typeface="Montserrat"/>
              </a:rPr>
            </a:br>
            <a:r>
              <a:rPr lang="en-US">
                <a:latin typeface="Montserrat"/>
              </a:rPr>
              <a:t>(MAP at Home)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6F8279-9F0B-A1FC-2D52-C0F91BB231C5}"/>
              </a:ext>
            </a:extLst>
          </p:cNvPr>
          <p:cNvSpPr txBox="1"/>
          <p:nvPr/>
        </p:nvSpPr>
        <p:spPr>
          <a:xfrm>
            <a:off x="7959306" y="5112589"/>
            <a:ext cx="364897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Montserrat"/>
              </a:rPr>
              <a:t>Guiding national structures including National Child Forums and </a:t>
            </a:r>
            <a:br>
              <a:rPr lang="en-US">
                <a:latin typeface="Montserrat"/>
              </a:rPr>
            </a:br>
            <a:r>
              <a:rPr lang="en-US">
                <a:latin typeface="Montserrat"/>
              </a:rPr>
              <a:t>Ministries of Education</a:t>
            </a:r>
            <a:endParaRPr lang="en-US"/>
          </a:p>
        </p:txBody>
      </p:sp>
      <p:pic>
        <p:nvPicPr>
          <p:cNvPr id="18" name="Picture 11" descr="Logo&#10;&#10;Description automatically generated">
            <a:extLst>
              <a:ext uri="{FF2B5EF4-FFF2-40B4-BE49-F238E27FC236}">
                <a16:creationId xmlns:a16="http://schemas.microsoft.com/office/drawing/2014/main" id="{E79AF53A-5155-C5D2-0AE3-3894FEE84F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8" t="9231" r="67192" b="-8308"/>
          <a:stretch/>
        </p:blipFill>
        <p:spPr>
          <a:xfrm>
            <a:off x="4623640" y="2692844"/>
            <a:ext cx="2715318" cy="2026532"/>
          </a:xfrm>
          <a:prstGeom prst="rect">
            <a:avLst/>
          </a:prstGeom>
        </p:spPr>
      </p:pic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A2CAF00C-D830-FEAC-7CF0-71C53DE01A46}"/>
              </a:ext>
            </a:extLst>
          </p:cNvPr>
          <p:cNvCxnSpPr/>
          <p:nvPr/>
        </p:nvCxnSpPr>
        <p:spPr>
          <a:xfrm flipH="1" flipV="1">
            <a:off x="3668936" y="1870994"/>
            <a:ext cx="1132294" cy="1340110"/>
          </a:xfrm>
          <a:prstGeom prst="bentConnector3">
            <a:avLst/>
          </a:prstGeom>
          <a:ln w="12700"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8E2A029E-88EA-A6E8-B1F2-66B396402F0E}"/>
              </a:ext>
            </a:extLst>
          </p:cNvPr>
          <p:cNvCxnSpPr>
            <a:cxnSpLocks/>
          </p:cNvCxnSpPr>
          <p:nvPr/>
        </p:nvCxnSpPr>
        <p:spPr>
          <a:xfrm flipV="1">
            <a:off x="7213178" y="1946563"/>
            <a:ext cx="700285" cy="1239350"/>
          </a:xfrm>
          <a:prstGeom prst="bentConnector3">
            <a:avLst/>
          </a:prstGeom>
          <a:ln w="12700"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373424FB-9C2F-201B-AAEC-EC56D6885C2A}"/>
              </a:ext>
            </a:extLst>
          </p:cNvPr>
          <p:cNvCxnSpPr>
            <a:cxnSpLocks/>
          </p:cNvCxnSpPr>
          <p:nvPr/>
        </p:nvCxnSpPr>
        <p:spPr>
          <a:xfrm flipH="1">
            <a:off x="3656341" y="4464312"/>
            <a:ext cx="1113401" cy="807342"/>
          </a:xfrm>
          <a:prstGeom prst="bentConnector3">
            <a:avLst/>
          </a:prstGeom>
          <a:ln w="12700"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259B6F26-6D6D-B57F-6E26-C4B824D71D23}"/>
              </a:ext>
            </a:extLst>
          </p:cNvPr>
          <p:cNvCxnSpPr>
            <a:cxnSpLocks/>
          </p:cNvCxnSpPr>
          <p:nvPr/>
        </p:nvCxnSpPr>
        <p:spPr>
          <a:xfrm>
            <a:off x="7175393" y="4476906"/>
            <a:ext cx="744367" cy="801046"/>
          </a:xfrm>
          <a:prstGeom prst="bentConnector3">
            <a:avLst/>
          </a:prstGeom>
          <a:ln w="12700"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4C8D91B-EBBD-A53A-6B49-0B2C0FC9F036}"/>
              </a:ext>
            </a:extLst>
          </p:cNvPr>
          <p:cNvCxnSpPr/>
          <p:nvPr/>
        </p:nvCxnSpPr>
        <p:spPr>
          <a:xfrm>
            <a:off x="3678304" y="3542906"/>
            <a:ext cx="945887" cy="755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6C0E43-CB13-3CFA-FC31-C2A0A3F75DF2}"/>
              </a:ext>
            </a:extLst>
          </p:cNvPr>
          <p:cNvCxnSpPr>
            <a:cxnSpLocks/>
          </p:cNvCxnSpPr>
          <p:nvPr/>
        </p:nvCxnSpPr>
        <p:spPr>
          <a:xfrm>
            <a:off x="7387541" y="3618476"/>
            <a:ext cx="410598" cy="126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623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34BAC91-2150-33EF-4453-B65A0BEE2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811" t="77636" r="2807" b="-178"/>
          <a:stretch/>
        </p:blipFill>
        <p:spPr>
          <a:xfrm rot="152704">
            <a:off x="112091" y="-20842"/>
            <a:ext cx="916304" cy="107527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936E1B4-AB98-E03A-4FD4-1081450BA4B8}"/>
              </a:ext>
            </a:extLst>
          </p:cNvPr>
          <p:cNvSpPr txBox="1">
            <a:spLocks/>
          </p:cNvSpPr>
          <p:nvPr/>
        </p:nvSpPr>
        <p:spPr>
          <a:xfrm>
            <a:off x="1091989" y="451100"/>
            <a:ext cx="7330655" cy="749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latin typeface="Montserrat"/>
                <a:ea typeface="+mj-lt"/>
                <a:cs typeface="+mj-lt"/>
              </a:rPr>
              <a:t>Informing Policy</a:t>
            </a:r>
            <a:endParaRPr lang="en-US" sz="4000" b="1">
              <a:latin typeface="Montserrat"/>
            </a:endParaRPr>
          </a:p>
        </p:txBody>
      </p:sp>
      <p:pic>
        <p:nvPicPr>
          <p:cNvPr id="7" name="Picture 14" descr="Logo&#10;&#10;Description automatically generated">
            <a:extLst>
              <a:ext uri="{FF2B5EF4-FFF2-40B4-BE49-F238E27FC236}">
                <a16:creationId xmlns:a16="http://schemas.microsoft.com/office/drawing/2014/main" id="{82F1AE8F-51D3-C5AF-F743-1C9C59D62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7268" y="209909"/>
            <a:ext cx="1219200" cy="1219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C9A98C-271F-2409-5D6B-A4992FF3A95C}"/>
              </a:ext>
            </a:extLst>
          </p:cNvPr>
          <p:cNvSpPr txBox="1"/>
          <p:nvPr/>
        </p:nvSpPr>
        <p:spPr>
          <a:xfrm>
            <a:off x="1155250" y="1969651"/>
            <a:ext cx="223999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Montserrat"/>
                <a:ea typeface="Calibri"/>
                <a:cs typeface="Calibri"/>
              </a:rPr>
              <a:t>Exploring role of cultural forms for dialogue</a:t>
            </a:r>
            <a:endParaRPr lang="en-US">
              <a:latin typeface="Montserrat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3375BA-A953-D8C1-E94D-8FD1D3391DDB}"/>
              </a:ext>
            </a:extLst>
          </p:cNvPr>
          <p:cNvSpPr txBox="1"/>
          <p:nvPr/>
        </p:nvSpPr>
        <p:spPr>
          <a:xfrm>
            <a:off x="1130060" y="3380177"/>
            <a:ext cx="2985714" cy="14836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Montserrat"/>
                <a:ea typeface="Calibri"/>
                <a:cs typeface="Calibri"/>
              </a:rPr>
              <a:t>Understanding local and cultural approaches to healing alongside health care providers and institutions</a:t>
            </a:r>
            <a:endParaRPr lang="en-US">
              <a:latin typeface="Montserra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2CD6F5-D035-DDBC-B758-A84B227BEA5E}"/>
              </a:ext>
            </a:extLst>
          </p:cNvPr>
          <p:cNvSpPr txBox="1"/>
          <p:nvPr/>
        </p:nvSpPr>
        <p:spPr>
          <a:xfrm>
            <a:off x="1130060" y="5109973"/>
            <a:ext cx="341073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Montserrat"/>
                <a:ea typeface="Calibri"/>
                <a:cs typeface="Calibri"/>
              </a:rPr>
              <a:t>Networking with </a:t>
            </a:r>
          </a:p>
          <a:p>
            <a:r>
              <a:rPr lang="en-US">
                <a:latin typeface="Montserrat"/>
                <a:ea typeface="Calibri"/>
                <a:cs typeface="Calibri"/>
              </a:rPr>
              <a:t>local and regional decision-makers and CSOs to create pathways for impact</a:t>
            </a:r>
            <a:endParaRPr lang="en-US">
              <a:latin typeface="Montserra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03E186-0C30-C80E-12E3-5BA2823931BC}"/>
              </a:ext>
            </a:extLst>
          </p:cNvPr>
          <p:cNvSpPr txBox="1"/>
          <p:nvPr/>
        </p:nvSpPr>
        <p:spPr>
          <a:xfrm>
            <a:off x="7984496" y="2041537"/>
            <a:ext cx="332655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Montserrat"/>
                <a:ea typeface="Calibri"/>
                <a:cs typeface="Calibri"/>
              </a:rPr>
              <a:t>Gathering evidence-based data using arts-based approaches</a:t>
            </a:r>
            <a:endParaRPr lang="en-US">
              <a:latin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78DD94-219F-0125-6A24-E6EED34B4414}"/>
              </a:ext>
            </a:extLst>
          </p:cNvPr>
          <p:cNvSpPr txBox="1"/>
          <p:nvPr/>
        </p:nvSpPr>
        <p:spPr>
          <a:xfrm>
            <a:off x="7959306" y="3439468"/>
            <a:ext cx="325840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Montserrat"/>
                <a:ea typeface="Calibri"/>
                <a:cs typeface="Calibri"/>
              </a:rPr>
              <a:t>Establishing youth as experts with lived experience to co-produce policy briefs</a:t>
            </a:r>
            <a:endParaRPr lang="en-US">
              <a:latin typeface="Montserra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6F8279-9F0B-A1FC-2D52-C0F91BB231C5}"/>
              </a:ext>
            </a:extLst>
          </p:cNvPr>
          <p:cNvSpPr txBox="1"/>
          <p:nvPr/>
        </p:nvSpPr>
        <p:spPr>
          <a:xfrm>
            <a:off x="7959306" y="5112589"/>
            <a:ext cx="364897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Montserrat"/>
                <a:ea typeface="Calibri"/>
                <a:cs typeface="Calibri"/>
              </a:rPr>
              <a:t>Conducting policy roundtables and embedding decision-makers and policy-makers into the MAP journey</a:t>
            </a:r>
            <a:endParaRPr lang="en-US">
              <a:latin typeface="Montserrat"/>
            </a:endParaRPr>
          </a:p>
        </p:txBody>
      </p:sp>
      <p:pic>
        <p:nvPicPr>
          <p:cNvPr id="18" name="Picture 11" descr="Logo&#10;&#10;Description automatically generated">
            <a:extLst>
              <a:ext uri="{FF2B5EF4-FFF2-40B4-BE49-F238E27FC236}">
                <a16:creationId xmlns:a16="http://schemas.microsoft.com/office/drawing/2014/main" id="{E79AF53A-5155-C5D2-0AE3-3894FEE84F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79" t="-3692" r="35000" b="4529"/>
          <a:stretch/>
        </p:blipFill>
        <p:spPr>
          <a:xfrm>
            <a:off x="4623640" y="2692844"/>
            <a:ext cx="2715346" cy="2028291"/>
          </a:xfrm>
          <a:prstGeom prst="rect">
            <a:avLst/>
          </a:prstGeom>
        </p:spPr>
      </p:pic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A2CAF00C-D830-FEAC-7CF0-71C53DE01A46}"/>
              </a:ext>
            </a:extLst>
          </p:cNvPr>
          <p:cNvCxnSpPr/>
          <p:nvPr/>
        </p:nvCxnSpPr>
        <p:spPr>
          <a:xfrm flipH="1" flipV="1">
            <a:off x="3656341" y="2148084"/>
            <a:ext cx="1138592" cy="1063020"/>
          </a:xfrm>
          <a:prstGeom prst="bentConnector3">
            <a:avLst/>
          </a:prstGeom>
          <a:ln w="12700"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8E2A029E-88EA-A6E8-B1F2-66B396402F0E}"/>
              </a:ext>
            </a:extLst>
          </p:cNvPr>
          <p:cNvCxnSpPr>
            <a:cxnSpLocks/>
          </p:cNvCxnSpPr>
          <p:nvPr/>
        </p:nvCxnSpPr>
        <p:spPr>
          <a:xfrm flipV="1">
            <a:off x="7213178" y="2211058"/>
            <a:ext cx="744367" cy="974855"/>
          </a:xfrm>
          <a:prstGeom prst="bentConnector3">
            <a:avLst/>
          </a:prstGeom>
          <a:ln w="12700"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373424FB-9C2F-201B-AAEC-EC56D6885C2A}"/>
              </a:ext>
            </a:extLst>
          </p:cNvPr>
          <p:cNvCxnSpPr>
            <a:cxnSpLocks/>
          </p:cNvCxnSpPr>
          <p:nvPr/>
        </p:nvCxnSpPr>
        <p:spPr>
          <a:xfrm flipH="1">
            <a:off x="3656341" y="4464312"/>
            <a:ext cx="1113401" cy="807342"/>
          </a:xfrm>
          <a:prstGeom prst="bentConnector3">
            <a:avLst/>
          </a:prstGeom>
          <a:ln w="12700"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259B6F26-6D6D-B57F-6E26-C4B824D71D23}"/>
              </a:ext>
            </a:extLst>
          </p:cNvPr>
          <p:cNvCxnSpPr>
            <a:cxnSpLocks/>
          </p:cNvCxnSpPr>
          <p:nvPr/>
        </p:nvCxnSpPr>
        <p:spPr>
          <a:xfrm>
            <a:off x="7175393" y="4476906"/>
            <a:ext cx="744367" cy="801046"/>
          </a:xfrm>
          <a:prstGeom prst="bentConnector3">
            <a:avLst/>
          </a:prstGeom>
          <a:ln w="12700"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4C8D91B-EBBD-A53A-6B49-0B2C0FC9F036}"/>
              </a:ext>
            </a:extLst>
          </p:cNvPr>
          <p:cNvCxnSpPr/>
          <p:nvPr/>
        </p:nvCxnSpPr>
        <p:spPr>
          <a:xfrm>
            <a:off x="3690899" y="3542906"/>
            <a:ext cx="1065539" cy="755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6C0E43-CB13-3CFA-FC31-C2A0A3F75DF2}"/>
              </a:ext>
            </a:extLst>
          </p:cNvPr>
          <p:cNvCxnSpPr>
            <a:cxnSpLocks/>
          </p:cNvCxnSpPr>
          <p:nvPr/>
        </p:nvCxnSpPr>
        <p:spPr>
          <a:xfrm>
            <a:off x="7211211" y="3612179"/>
            <a:ext cx="586928" cy="755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24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B540E12-153A-D162-53BB-0424A91F9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811" t="77636" r="2807" b="-178"/>
          <a:stretch/>
        </p:blipFill>
        <p:spPr>
          <a:xfrm rot="152704">
            <a:off x="112091" y="-20842"/>
            <a:ext cx="916304" cy="107527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B62AADC-72E2-16EC-E437-F87529C33607}"/>
              </a:ext>
            </a:extLst>
          </p:cNvPr>
          <p:cNvSpPr txBox="1">
            <a:spLocks/>
          </p:cNvSpPr>
          <p:nvPr/>
        </p:nvSpPr>
        <p:spPr>
          <a:xfrm>
            <a:off x="1091989" y="451100"/>
            <a:ext cx="7330655" cy="749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latin typeface="Montserrat"/>
                <a:ea typeface="+mj-lt"/>
                <a:cs typeface="+mj-lt"/>
              </a:rPr>
              <a:t>Challenges and</a:t>
            </a:r>
            <a:endParaRPr lang="en-US">
              <a:latin typeface="Calibri Light" panose="020F0302020204030204"/>
              <a:ea typeface="+mj-lt"/>
              <a:cs typeface="+mj-lt"/>
            </a:endParaRPr>
          </a:p>
          <a:p>
            <a:r>
              <a:rPr lang="en-GB" sz="4000" b="1">
                <a:latin typeface="Montserrat"/>
                <a:cs typeface="Calibri Light"/>
              </a:rPr>
              <a:t>Opportunities</a:t>
            </a:r>
          </a:p>
        </p:txBody>
      </p:sp>
      <p:pic>
        <p:nvPicPr>
          <p:cNvPr id="7" name="Picture 14" descr="Logo&#10;&#10;Description automatically generated">
            <a:extLst>
              <a:ext uri="{FF2B5EF4-FFF2-40B4-BE49-F238E27FC236}">
                <a16:creationId xmlns:a16="http://schemas.microsoft.com/office/drawing/2014/main" id="{9818BD7E-1DCA-D029-791A-58B63C7AB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7268" y="209909"/>
            <a:ext cx="1219200" cy="121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A898CB-85DB-1D92-D374-202201B1C4A9}"/>
              </a:ext>
            </a:extLst>
          </p:cNvPr>
          <p:cNvSpPr txBox="1"/>
          <p:nvPr/>
        </p:nvSpPr>
        <p:spPr>
          <a:xfrm>
            <a:off x="1090730" y="1978681"/>
            <a:ext cx="7611181" cy="43381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>
                <a:latin typeface="Montserrat"/>
                <a:cs typeface="Calibri"/>
              </a:rPr>
              <a:t>Need to engage high level officials with arts-based methodologies and to explore the resistance/biases towards artists/art making and youth as experts/issues of importance;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>
                <a:latin typeface="Montserrat"/>
                <a:cs typeface="Calibri"/>
              </a:rPr>
              <a:t>Sweet spot between formal and non-formal modes of communication and policy-informing structures;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>
                <a:latin typeface="Montserrat"/>
                <a:cs typeface="Calibri"/>
              </a:rPr>
              <a:t>Mechanisms to continually adapt and progress the methods at local levels while embedding within national and formal structures. 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>
                <a:latin typeface="Montserrat"/>
                <a:cs typeface="Calibri"/>
              </a:rPr>
              <a:t>Role of Youth Advisory Board (YAB) and youth researchers to implement MEL strategy.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latin typeface="Montserrat"/>
            </a:endParaRPr>
          </a:p>
        </p:txBody>
      </p:sp>
      <p:pic>
        <p:nvPicPr>
          <p:cNvPr id="10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AE351F4E-05CA-877E-FE64-13992BC9BE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225" b="146"/>
          <a:stretch/>
        </p:blipFill>
        <p:spPr>
          <a:xfrm>
            <a:off x="9271210" y="1912557"/>
            <a:ext cx="2917687" cy="429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6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  <a:extLst>
              <a:ext uri="{FF2B5EF4-FFF2-40B4-BE49-F238E27FC236}">
                <a16:creationId xmlns:a16="http://schemas.microsoft.com/office/drawing/2014/main" id="{5FE2F096-41F1-12B6-2064-3B9B59DFFB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135149"/>
              </p:ext>
            </p:extLst>
          </p:nvPr>
        </p:nvGraphicFramePr>
        <p:xfrm>
          <a:off x="0" y="92075"/>
          <a:ext cx="12433109" cy="6941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5134638" imgH="2888100" progId="PowerPoint.Show.12">
                  <p:embed/>
                </p:oleObj>
              </mc:Choice>
              <mc:Fallback>
                <p:oleObj name="Presentation" r:id="rId2" imgW="5134638" imgH="2888100" progId="PowerPoint.Show.12">
                  <p:embed/>
                  <p:pic>
                    <p:nvPicPr>
                      <p:cNvPr id="2" name="Object 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5FE2F096-41F1-12B6-2064-3B9B59DFFB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92075"/>
                        <a:ext cx="12433109" cy="69418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5711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1045867" y="1708150"/>
            <a:ext cx="10174584" cy="3987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2400" dirty="0">
              <a:latin typeface="Montserrat"/>
              <a:ea typeface="Montserrat" charset="0"/>
              <a:cs typeface="Montserrat" charset="0"/>
            </a:endParaRPr>
          </a:p>
          <a:p>
            <a:pPr>
              <a:buFontTx/>
              <a:buChar char="-"/>
            </a:pPr>
            <a:r>
              <a:rPr lang="en-GB" sz="2400" dirty="0">
                <a:latin typeface="Montserrat"/>
                <a:ea typeface="Montserrat" charset="0"/>
                <a:cs typeface="Montserrat" charset="0"/>
              </a:rPr>
              <a:t>Ways to connect </a:t>
            </a:r>
          </a:p>
          <a:p>
            <a:pPr lvl="1">
              <a:buFontTx/>
              <a:buChar char="-"/>
            </a:pPr>
            <a:r>
              <a:rPr lang="en-GB" sz="2000" b="1" dirty="0">
                <a:latin typeface="Montserrat"/>
                <a:ea typeface="Montserrat" charset="0"/>
                <a:cs typeface="Montserrat" charset="0"/>
              </a:rPr>
              <a:t>Website</a:t>
            </a:r>
            <a:r>
              <a:rPr lang="en-GB" sz="2000" dirty="0">
                <a:latin typeface="Montserrat"/>
                <a:ea typeface="Montserrat" charset="0"/>
                <a:cs typeface="Montserrat" charset="0"/>
              </a:rPr>
              <a:t>: https://</a:t>
            </a:r>
            <a:r>
              <a:rPr lang="en-GB" sz="2000" dirty="0" err="1">
                <a:latin typeface="Montserrat"/>
                <a:ea typeface="Montserrat" charset="0"/>
                <a:cs typeface="Montserrat" charset="0"/>
              </a:rPr>
              <a:t>map.Lincoln.ac.uk</a:t>
            </a:r>
            <a:endParaRPr lang="en-GB" sz="2000" dirty="0">
              <a:latin typeface="Montserrat"/>
              <a:ea typeface="Montserrat" charset="0"/>
              <a:cs typeface="Montserrat" charset="0"/>
            </a:endParaRPr>
          </a:p>
          <a:p>
            <a:pPr lvl="1">
              <a:buFontTx/>
              <a:buChar char="-"/>
            </a:pPr>
            <a:r>
              <a:rPr lang="en-GB" sz="2000" dirty="0">
                <a:latin typeface="Montserrat"/>
                <a:ea typeface="Montserrat" charset="0"/>
                <a:cs typeface="Montserrat" charset="0"/>
              </a:rPr>
              <a:t>Sign up for our </a:t>
            </a:r>
            <a:r>
              <a:rPr lang="en-GB" sz="2000" b="1" dirty="0">
                <a:latin typeface="Montserrat"/>
                <a:ea typeface="Montserrat" charset="0"/>
                <a:cs typeface="Montserrat" charset="0"/>
              </a:rPr>
              <a:t>Newsletter</a:t>
            </a:r>
            <a:r>
              <a:rPr lang="en-GB" sz="2000" dirty="0">
                <a:latin typeface="Montserrat"/>
                <a:ea typeface="Montserrat" charset="0"/>
                <a:cs typeface="Montserrat" charset="0"/>
              </a:rPr>
              <a:t> </a:t>
            </a:r>
          </a:p>
          <a:p>
            <a:pPr lvl="1">
              <a:buFontTx/>
              <a:buChar char="-"/>
            </a:pPr>
            <a:r>
              <a:rPr lang="en-GB" sz="2000" dirty="0">
                <a:latin typeface="Montserrat"/>
                <a:ea typeface="Montserrat" charset="0"/>
                <a:cs typeface="Montserrat" charset="0"/>
              </a:rPr>
              <a:t>Check out our </a:t>
            </a:r>
            <a:r>
              <a:rPr lang="en-GB" sz="2000" b="1" dirty="0">
                <a:latin typeface="Montserrat"/>
                <a:ea typeface="Montserrat" charset="0"/>
                <a:cs typeface="Montserrat" charset="0"/>
              </a:rPr>
              <a:t>Blogs</a:t>
            </a:r>
          </a:p>
          <a:p>
            <a:pPr lvl="1">
              <a:buFontTx/>
              <a:buChar char="-"/>
            </a:pPr>
            <a:r>
              <a:rPr lang="en-GB" sz="2000" dirty="0">
                <a:latin typeface="Montserrat"/>
                <a:ea typeface="Montserrat" charset="0"/>
                <a:cs typeface="Montserrat" charset="0"/>
              </a:rPr>
              <a:t>Attend </a:t>
            </a:r>
            <a:r>
              <a:rPr lang="en-GB" sz="2000" b="1" dirty="0">
                <a:latin typeface="Montserrat"/>
                <a:ea typeface="Montserrat" charset="0"/>
                <a:cs typeface="Montserrat" charset="0"/>
              </a:rPr>
              <a:t>MAP Conference (22 – 26 May)</a:t>
            </a:r>
            <a:endParaRPr lang="en-GB" sz="2400" dirty="0">
              <a:latin typeface="Montserrat" charset="0"/>
              <a:ea typeface="Montserrat" charset="0"/>
              <a:cs typeface="Montserrat" charset="0"/>
            </a:endParaRPr>
          </a:p>
          <a:p>
            <a:pPr marL="0" indent="0">
              <a:buNone/>
            </a:pPr>
            <a:endParaRPr lang="en-GB" sz="24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6800" y="902200"/>
            <a:ext cx="6494060" cy="749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Helvetic-Medium" charset="0"/>
              <a:ea typeface="ComicHelvetic-Medium" charset="0"/>
              <a:cs typeface="ComicHelvetic-Medium" charset="0"/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201269BC-6B2A-A3C6-6DA2-CD195D3BA122}"/>
              </a:ext>
            </a:extLst>
          </p:cNvPr>
          <p:cNvSpPr txBox="1">
            <a:spLocks/>
          </p:cNvSpPr>
          <p:nvPr/>
        </p:nvSpPr>
        <p:spPr>
          <a:xfrm>
            <a:off x="1066799" y="1651500"/>
            <a:ext cx="7558585" cy="4152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AutoNum type="arabicPeriod"/>
            </a:pPr>
            <a:endParaRPr lang="en-GB" sz="240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0A1AC2-8062-5C4C-432B-B3EA6D5741A4}"/>
              </a:ext>
            </a:extLst>
          </p:cNvPr>
          <p:cNvSpPr txBox="1">
            <a:spLocks/>
          </p:cNvSpPr>
          <p:nvPr/>
        </p:nvSpPr>
        <p:spPr>
          <a:xfrm>
            <a:off x="1232807" y="442279"/>
            <a:ext cx="6494060" cy="749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4000" b="1">
                <a:latin typeface="ComicHelvetic-Medium"/>
                <a:ea typeface="ComicHelvetic-Medium" charset="0"/>
                <a:cs typeface="ComicHelvetic-Medium" charset="0"/>
              </a:rPr>
              <a:t>Closing remarks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Helvetic-Medium"/>
                <a:ea typeface="ComicHelvetic-Medium" charset="0"/>
                <a:cs typeface="ComicHelvetic-Medium" charset="0"/>
              </a:rPr>
              <a:t>…</a:t>
            </a:r>
            <a:r>
              <a:rPr lang="en-GB" sz="4000" b="1">
                <a:latin typeface="ComicHelvetic-Medium"/>
                <a:ea typeface="ComicHelvetic-Medium" charset="0"/>
                <a:cs typeface="ComicHelvetic-Medium" charset="0"/>
              </a:rPr>
              <a:t> 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micHelvetic-Medium"/>
              <a:ea typeface="ComicHelvetic-Medium" charset="0"/>
              <a:cs typeface="ComicHelvetic-Medium" charset="0"/>
            </a:endParaRPr>
          </a:p>
        </p:txBody>
      </p:sp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1579964-CEBA-5C67-2B77-F649729EC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811" t="77636" r="2807" b="-178"/>
          <a:stretch/>
        </p:blipFill>
        <p:spPr>
          <a:xfrm rot="152704">
            <a:off x="112091" y="-20842"/>
            <a:ext cx="916304" cy="1075271"/>
          </a:xfrm>
          <a:prstGeom prst="rect">
            <a:avLst/>
          </a:prstGeom>
        </p:spPr>
      </p:pic>
      <p:pic>
        <p:nvPicPr>
          <p:cNvPr id="8" name="Picture 14" descr="Logo&#10;&#10;Description automatically generated">
            <a:extLst>
              <a:ext uri="{FF2B5EF4-FFF2-40B4-BE49-F238E27FC236}">
                <a16:creationId xmlns:a16="http://schemas.microsoft.com/office/drawing/2014/main" id="{3B4D3890-9F8D-49CA-D336-5D63D657D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7268" y="209909"/>
            <a:ext cx="1219200" cy="1219200"/>
          </a:xfrm>
          <a:prstGeom prst="rect">
            <a:avLst/>
          </a:prstGeom>
        </p:spPr>
      </p:pic>
      <p:pic>
        <p:nvPicPr>
          <p:cNvPr id="10" name="Picture 2" descr="Icon&#10;&#10;Description automatically generated">
            <a:extLst>
              <a:ext uri="{FF2B5EF4-FFF2-40B4-BE49-F238E27FC236}">
                <a16:creationId xmlns:a16="http://schemas.microsoft.com/office/drawing/2014/main" id="{21C11A43-B800-602A-DD8A-AB368E0A5C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198" t="-1174" r="41085" b="-5634"/>
          <a:stretch/>
        </p:blipFill>
        <p:spPr>
          <a:xfrm>
            <a:off x="9669642" y="872390"/>
            <a:ext cx="3659253" cy="7281694"/>
          </a:xfrm>
          <a:prstGeom prst="rect">
            <a:avLst/>
          </a:prstGeom>
        </p:spPr>
      </p:pic>
      <p:pic>
        <p:nvPicPr>
          <p:cNvPr id="12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BD55E6F6-DFB2-AAFA-1461-1D8BA2063D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8" t="-1494" r="-103" b="45149"/>
          <a:stretch/>
        </p:blipFill>
        <p:spPr>
          <a:xfrm rot="14820000">
            <a:off x="10240919" y="1810363"/>
            <a:ext cx="2747045" cy="1851803"/>
          </a:xfrm>
          <a:prstGeom prst="rect">
            <a:avLst/>
          </a:prstGeom>
        </p:spPr>
      </p:pic>
      <p:pic>
        <p:nvPicPr>
          <p:cNvPr id="7" name="Picture 2" descr="Email Symbol Images - Free Download on Freepik">
            <a:extLst>
              <a:ext uri="{FF2B5EF4-FFF2-40B4-BE49-F238E27FC236}">
                <a16:creationId xmlns:a16="http://schemas.microsoft.com/office/drawing/2014/main" id="{40A6D266-3CDB-7FCE-60EA-E299812D1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39" y="5365265"/>
            <a:ext cx="631203" cy="65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8C4D039-27A6-7FBB-65C1-D4E096DF6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699" y="5555244"/>
            <a:ext cx="554415" cy="4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095170-669C-3E5B-7646-DDA203ABBCE6}"/>
              </a:ext>
            </a:extLst>
          </p:cNvPr>
          <p:cNvSpPr txBox="1"/>
          <p:nvPr/>
        </p:nvSpPr>
        <p:spPr>
          <a:xfrm>
            <a:off x="1228299" y="5459104"/>
            <a:ext cx="393510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cs typeface="Calibri"/>
                <a:hlinkClick r:id="rId8"/>
              </a:rPr>
              <a:t>ABreed@lincoln.ac.uk</a:t>
            </a:r>
            <a:endParaRPr lang="en-GB" dirty="0">
              <a:cs typeface="Calibri"/>
            </a:endParaRPr>
          </a:p>
          <a:p>
            <a:r>
              <a:rPr lang="en-GB" dirty="0">
                <a:cs typeface="Calibri"/>
                <a:hlinkClick r:id="rId9"/>
              </a:rPr>
              <a:t>MAP@lincoln.ac.uk</a:t>
            </a:r>
            <a:r>
              <a:rPr lang="en-GB" dirty="0">
                <a:cs typeface="Calibri"/>
              </a:rPr>
              <a:t>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98F6F7-371F-1206-692C-0DE9CAB901C0}"/>
              </a:ext>
            </a:extLst>
          </p:cNvPr>
          <p:cNvSpPr txBox="1"/>
          <p:nvPr/>
        </p:nvSpPr>
        <p:spPr>
          <a:xfrm>
            <a:off x="6005015" y="557283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>
                <a:cs typeface="Calibri"/>
              </a:rPr>
              <a:t>@Mobile__Arts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85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13949"/>
          <a:stretch/>
        </p:blipFill>
        <p:spPr>
          <a:xfrm>
            <a:off x="9731478" y="926304"/>
            <a:ext cx="2460522" cy="2775745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29" y="1935161"/>
            <a:ext cx="7067550" cy="3533775"/>
          </a:xfrm>
        </p:spPr>
      </p:pic>
      <p:sp>
        <p:nvSpPr>
          <p:cNvPr id="12" name="Content Placeholder 4"/>
          <p:cNvSpPr txBox="1">
            <a:spLocks/>
          </p:cNvSpPr>
          <p:nvPr/>
        </p:nvSpPr>
        <p:spPr>
          <a:xfrm>
            <a:off x="8505825" y="1708150"/>
            <a:ext cx="7372349" cy="398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GB" sz="200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51084" y="845345"/>
            <a:ext cx="5619750" cy="749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>
                <a:latin typeface="ComicHelvetic-Medium" charset="0"/>
                <a:ea typeface="ComicHelvetic-Medium" charset="0"/>
                <a:cs typeface="ComicHelvetic-Medium" charset="0"/>
              </a:rPr>
              <a:t>Thank you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r="53933"/>
          <a:stretch/>
        </p:blipFill>
        <p:spPr>
          <a:xfrm>
            <a:off x="10239375" y="2252663"/>
            <a:ext cx="1952625" cy="19780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56185" b="15294"/>
          <a:stretch/>
        </p:blipFill>
        <p:spPr>
          <a:xfrm>
            <a:off x="0" y="4155280"/>
            <a:ext cx="2359130" cy="27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220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814" y="1047383"/>
            <a:ext cx="3289301" cy="3498496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054973" y="1855207"/>
            <a:ext cx="2940836" cy="1310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en-GB" sz="3200" b="1">
                <a:latin typeface="Montserrat"/>
                <a:ea typeface="ComicHelvetic-Medium" charset="0"/>
                <a:cs typeface="ComicHelvetic-Medium" charset="0"/>
              </a:rPr>
              <a:t>Any questions?</a:t>
            </a:r>
            <a:endParaRPr lang="en-US" sz="3600" b="1">
              <a:cs typeface="Calibri Light" panose="020F03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429" y="4257380"/>
            <a:ext cx="1797050" cy="1829140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8F80F05-8037-C33F-5555-6F82639340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11" t="77636" r="2807" b="-178"/>
          <a:stretch/>
        </p:blipFill>
        <p:spPr>
          <a:xfrm rot="152704">
            <a:off x="112091" y="-20842"/>
            <a:ext cx="916304" cy="1075271"/>
          </a:xfrm>
          <a:prstGeom prst="rect">
            <a:avLst/>
          </a:prstGeom>
        </p:spPr>
      </p:pic>
      <p:pic>
        <p:nvPicPr>
          <p:cNvPr id="7" name="Picture 14" descr="Logo&#10;&#10;Description automatically generated">
            <a:extLst>
              <a:ext uri="{FF2B5EF4-FFF2-40B4-BE49-F238E27FC236}">
                <a16:creationId xmlns:a16="http://schemas.microsoft.com/office/drawing/2014/main" id="{4F784ED2-8A04-F464-7707-6571319CB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7268" y="209909"/>
            <a:ext cx="1219200" cy="1219200"/>
          </a:xfrm>
          <a:prstGeom prst="rect">
            <a:avLst/>
          </a:prstGeom>
        </p:spPr>
      </p:pic>
      <p:pic>
        <p:nvPicPr>
          <p:cNvPr id="9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ADE5F80D-D88C-2ABC-1174-0580366A60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1481" b="35524"/>
          <a:stretch/>
        </p:blipFill>
        <p:spPr>
          <a:xfrm>
            <a:off x="6667993" y="1666803"/>
            <a:ext cx="5522419" cy="518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27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AA81709-39EE-97FA-1164-275843935722}"/>
              </a:ext>
            </a:extLst>
          </p:cNvPr>
          <p:cNvSpPr txBox="1">
            <a:spLocks/>
          </p:cNvSpPr>
          <p:nvPr/>
        </p:nvSpPr>
        <p:spPr>
          <a:xfrm>
            <a:off x="1091989" y="451100"/>
            <a:ext cx="6583033" cy="749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latin typeface="Montserrat"/>
                <a:ea typeface="+mj-lt"/>
                <a:cs typeface="+mj-lt"/>
              </a:rPr>
              <a:t>Aims and Objectives</a:t>
            </a:r>
            <a:endParaRPr lang="en-US" b="1">
              <a:latin typeface="Montserrat"/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B61BC6D9-8392-4751-E1F4-0D7ABB05A5C2}"/>
              </a:ext>
            </a:extLst>
          </p:cNvPr>
          <p:cNvSpPr txBox="1">
            <a:spLocks/>
          </p:cNvSpPr>
          <p:nvPr/>
        </p:nvSpPr>
        <p:spPr>
          <a:xfrm>
            <a:off x="1052423" y="1583415"/>
            <a:ext cx="8459308" cy="125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2000">
                <a:latin typeface="Montserrat"/>
                <a:ea typeface="+mn-lt"/>
                <a:cs typeface="+mn-lt"/>
              </a:rPr>
              <a:t>To provide a comparative approach on the use of interdisciplinary arts-based practices for peacebuilding </a:t>
            </a:r>
            <a:br>
              <a:rPr lang="en-GB" sz="2000">
                <a:latin typeface="Montserrat"/>
                <a:ea typeface="+mn-lt"/>
                <a:cs typeface="+mn-lt"/>
              </a:rPr>
            </a:br>
            <a:r>
              <a:rPr lang="en-GB" sz="2000">
                <a:latin typeface="Montserrat"/>
                <a:ea typeface="+mn-lt"/>
                <a:cs typeface="+mn-lt"/>
              </a:rPr>
              <a:t>in Kyrgyzstan, Rwanda, Indonesia and Nepal by:</a:t>
            </a:r>
            <a:endParaRPr lang="en-US" sz="2000">
              <a:latin typeface="Montserrat"/>
              <a:cs typeface="Calibri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>
              <a:latin typeface="Montserrat"/>
              <a:cs typeface="Calibri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5FCD2563-1C27-455E-CE3F-7F63F0C9EC38}"/>
              </a:ext>
            </a:extLst>
          </p:cNvPr>
          <p:cNvSpPr txBox="1"/>
          <p:nvPr/>
        </p:nvSpPr>
        <p:spPr>
          <a:xfrm>
            <a:off x="1050984" y="4762184"/>
            <a:ext cx="4425171" cy="139890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b="1">
                <a:latin typeface="Montserrat"/>
                <a:cs typeface="Arial"/>
              </a:rPr>
              <a:t>Influencing curricula and approaches to working with </a:t>
            </a:r>
            <a:br>
              <a:rPr lang="en-GB" b="1">
                <a:latin typeface="Montserrat"/>
                <a:cs typeface="Arial"/>
              </a:rPr>
            </a:br>
            <a:r>
              <a:rPr lang="en-GB" b="1">
                <a:latin typeface="Montserrat"/>
                <a:cs typeface="Arial"/>
              </a:rPr>
              <a:t>in- and out-of-school youth to address global challenges</a:t>
            </a:r>
            <a:endParaRPr lang="en-US" sz="1400" b="1">
              <a:cs typeface="Calibri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D6C74A66-C2EF-FE65-07EC-0C09E8E1324A}"/>
              </a:ext>
            </a:extLst>
          </p:cNvPr>
          <p:cNvSpPr txBox="1"/>
          <p:nvPr/>
        </p:nvSpPr>
        <p:spPr>
          <a:xfrm>
            <a:off x="5431148" y="4762184"/>
            <a:ext cx="4326487" cy="139589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b="1">
                <a:latin typeface="Montserrat"/>
              </a:rPr>
              <a:t>Creating structures and modes of communication </a:t>
            </a:r>
            <a:br>
              <a:rPr lang="en-GB" b="1">
                <a:latin typeface="Montserrat"/>
              </a:rPr>
            </a:br>
            <a:r>
              <a:rPr lang="en-GB" b="1">
                <a:latin typeface="Montserrat"/>
              </a:rPr>
              <a:t>between youth and policy-makers from the local to global </a:t>
            </a:r>
            <a:endParaRPr lang="en-US" b="1">
              <a:latin typeface="Montserrat"/>
            </a:endParaRPr>
          </a:p>
        </p:txBody>
      </p:sp>
      <p:pic>
        <p:nvPicPr>
          <p:cNvPr id="10" name="Picture 14" descr="Logo&#10;&#10;Description automatically generated">
            <a:extLst>
              <a:ext uri="{FF2B5EF4-FFF2-40B4-BE49-F238E27FC236}">
                <a16:creationId xmlns:a16="http://schemas.microsoft.com/office/drawing/2014/main" id="{AFF5EC3A-B861-0881-1168-A5DE7693B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268" y="209909"/>
            <a:ext cx="1219200" cy="1219200"/>
          </a:xfrm>
          <a:prstGeom prst="rect">
            <a:avLst/>
          </a:prstGeom>
        </p:spPr>
      </p:pic>
      <p:pic>
        <p:nvPicPr>
          <p:cNvPr id="11" name="Picture 11" descr="Logo&#10;&#10;Description automatically generated">
            <a:extLst>
              <a:ext uri="{FF2B5EF4-FFF2-40B4-BE49-F238E27FC236}">
                <a16:creationId xmlns:a16="http://schemas.microsoft.com/office/drawing/2014/main" id="{9AF1648B-02FA-6FD7-9374-C446E41AF2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767" b="308"/>
          <a:stretch/>
        </p:blipFill>
        <p:spPr>
          <a:xfrm>
            <a:off x="1260764" y="2642464"/>
            <a:ext cx="3332760" cy="203909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C39F550-B9EA-D254-73C1-16BFBCF1A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57" t="-6769" r="-890" b="7385"/>
          <a:stretch/>
        </p:blipFill>
        <p:spPr>
          <a:xfrm>
            <a:off x="5492697" y="2585786"/>
            <a:ext cx="3332760" cy="2032808"/>
          </a:xfrm>
          <a:prstGeom prst="rect">
            <a:avLst/>
          </a:prstGeom>
        </p:spPr>
      </p:pic>
      <p:pic>
        <p:nvPicPr>
          <p:cNvPr id="13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8D4A740F-7359-4FC8-15C1-55F0226448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225" b="146"/>
          <a:stretch/>
        </p:blipFill>
        <p:spPr>
          <a:xfrm>
            <a:off x="9271210" y="1912557"/>
            <a:ext cx="2917687" cy="4292394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1542552-040D-2446-C42F-BFC91DE242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811" t="77636" r="2807" b="-178"/>
          <a:stretch/>
        </p:blipFill>
        <p:spPr>
          <a:xfrm rot="152704">
            <a:off x="112091" y="-20842"/>
            <a:ext cx="916304" cy="107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48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1045867" y="1708150"/>
            <a:ext cx="10174584" cy="398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365FE11-7399-89FA-1804-E3C3FBE00061}"/>
              </a:ext>
            </a:extLst>
          </p:cNvPr>
          <p:cNvSpPr txBox="1">
            <a:spLocks/>
          </p:cNvSpPr>
          <p:nvPr/>
        </p:nvSpPr>
        <p:spPr>
          <a:xfrm>
            <a:off x="1091989" y="451100"/>
            <a:ext cx="5619750" cy="749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latin typeface="Montserrat"/>
              </a:rPr>
              <a:t>MAP Milestones</a:t>
            </a:r>
          </a:p>
        </p:txBody>
      </p:sp>
      <p:pic>
        <p:nvPicPr>
          <p:cNvPr id="4" name="Picture 14" descr="Logo&#10;&#10;Description automatically generated">
            <a:extLst>
              <a:ext uri="{FF2B5EF4-FFF2-40B4-BE49-F238E27FC236}">
                <a16:creationId xmlns:a16="http://schemas.microsoft.com/office/drawing/2014/main" id="{DC0F9817-FE07-5CC3-03F8-C9EC4CFAA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268" y="209909"/>
            <a:ext cx="1219200" cy="1219200"/>
          </a:xfrm>
          <a:prstGeom prst="rect">
            <a:avLst/>
          </a:prstGeom>
        </p:spPr>
      </p:pic>
      <p:pic>
        <p:nvPicPr>
          <p:cNvPr id="6" name="Picture 6" descr="A timeline of a project&#10;&#10;Description automatically generated">
            <a:extLst>
              <a:ext uri="{FF2B5EF4-FFF2-40B4-BE49-F238E27FC236}">
                <a16:creationId xmlns:a16="http://schemas.microsoft.com/office/drawing/2014/main" id="{5E7005EF-4205-D50C-E778-69CC8E1838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" t="10063" r="-660" b="1059"/>
          <a:stretch/>
        </p:blipFill>
        <p:spPr>
          <a:xfrm>
            <a:off x="1490834" y="1132967"/>
            <a:ext cx="9203606" cy="5660735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57365B4-E713-AB2F-124E-EB674C49B3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11" t="77636" r="2807" b="-178"/>
          <a:stretch/>
        </p:blipFill>
        <p:spPr>
          <a:xfrm rot="152704">
            <a:off x="112091" y="-20842"/>
            <a:ext cx="916304" cy="107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91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781D1AC-0C12-7224-70C6-46A046A50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811" t="77636" r="2807" b="-178"/>
          <a:stretch/>
        </p:blipFill>
        <p:spPr>
          <a:xfrm rot="152704">
            <a:off x="112091" y="-20842"/>
            <a:ext cx="916304" cy="107527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A4922C1-E3E5-AFEA-684E-80C0C5D5DE2E}"/>
              </a:ext>
            </a:extLst>
          </p:cNvPr>
          <p:cNvSpPr txBox="1">
            <a:spLocks/>
          </p:cNvSpPr>
          <p:nvPr/>
        </p:nvSpPr>
        <p:spPr>
          <a:xfrm>
            <a:off x="1091989" y="451100"/>
            <a:ext cx="5619750" cy="749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latin typeface="Montserrat"/>
              </a:rPr>
              <a:t>Overview</a:t>
            </a:r>
            <a:endParaRPr lang="en-US"/>
          </a:p>
        </p:txBody>
      </p:sp>
      <p:pic>
        <p:nvPicPr>
          <p:cNvPr id="7" name="Picture 14" descr="Logo&#10;&#10;Description automatically generated">
            <a:extLst>
              <a:ext uri="{FF2B5EF4-FFF2-40B4-BE49-F238E27FC236}">
                <a16:creationId xmlns:a16="http://schemas.microsoft.com/office/drawing/2014/main" id="{A534A3AE-A5D5-D69D-54BB-DE3D484D4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7268" y="209909"/>
            <a:ext cx="1219200" cy="121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CFFA72-0E40-D03E-08B0-85098AF76132}"/>
              </a:ext>
            </a:extLst>
          </p:cNvPr>
          <p:cNvSpPr txBox="1"/>
          <p:nvPr/>
        </p:nvSpPr>
        <p:spPr>
          <a:xfrm>
            <a:off x="1449691" y="6097260"/>
            <a:ext cx="8776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Montserrat"/>
                <a:cs typeface="Times New Roman"/>
              </a:rPr>
              <a:t>across Kyrgyzstan, Rwanda, Indonesia and Nepal.  </a:t>
            </a:r>
            <a:endParaRPr lang="en-US">
              <a:cs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B65381-DB7C-35C4-737B-AD08BEDA1362}"/>
              </a:ext>
            </a:extLst>
          </p:cNvPr>
          <p:cNvSpPr txBox="1"/>
          <p:nvPr/>
        </p:nvSpPr>
        <p:spPr>
          <a:xfrm>
            <a:off x="1215356" y="1537854"/>
            <a:ext cx="735988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Montserrat"/>
              </a:rPr>
              <a:t>MAP engaged with over 7,250 </a:t>
            </a:r>
            <a:endParaRPr lang="en-US" dirty="0">
              <a:latin typeface="Calibri" panose="020F0502020204030204"/>
              <a:cs typeface="Calibri"/>
            </a:endParaRPr>
          </a:p>
          <a:p>
            <a:r>
              <a:rPr lang="en-US" sz="2400" b="1" dirty="0">
                <a:latin typeface="Montserrat"/>
              </a:rPr>
              <a:t>research participants</a:t>
            </a:r>
            <a:r>
              <a:rPr lang="en-US" dirty="0">
                <a:latin typeface="Montserrat"/>
              </a:rPr>
              <a:t> </a:t>
            </a:r>
          </a:p>
          <a:p>
            <a:r>
              <a:rPr lang="en-US" dirty="0">
                <a:latin typeface="Montserrat"/>
              </a:rPr>
              <a:t>(</a:t>
            </a:r>
            <a:r>
              <a:rPr lang="en-US" dirty="0" err="1">
                <a:latin typeface="Montserrat"/>
              </a:rPr>
              <a:t>totalling</a:t>
            </a:r>
            <a:r>
              <a:rPr lang="en-US" dirty="0">
                <a:latin typeface="Montserrat"/>
              </a:rPr>
              <a:t> over 28,124 since the initial implementation of MAP and sister UKRI GCRF Newton project MAP at Home) </a:t>
            </a:r>
            <a:endParaRPr lang="en-US" dirty="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40AA1C-7610-E9DD-AC82-15FD7F884128}"/>
              </a:ext>
            </a:extLst>
          </p:cNvPr>
          <p:cNvSpPr txBox="1"/>
          <p:nvPr/>
        </p:nvSpPr>
        <p:spPr>
          <a:xfrm>
            <a:off x="1147408" y="4560665"/>
            <a:ext cx="274320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Montserrat"/>
                <a:cs typeface="Segoe UI"/>
              </a:rPr>
              <a:t>created links with ​</a:t>
            </a:r>
          </a:p>
          <a:p>
            <a:r>
              <a:rPr lang="en-US" sz="2400" b="1" dirty="0">
                <a:latin typeface="Montserrat"/>
                <a:cs typeface="Segoe UI"/>
              </a:rPr>
              <a:t>194 partner </a:t>
            </a:r>
            <a:br>
              <a:rPr lang="en-US" sz="2400" b="1" dirty="0">
                <a:latin typeface="Montserrat"/>
                <a:cs typeface="Segoe UI"/>
              </a:rPr>
            </a:br>
            <a:r>
              <a:rPr lang="en-US" sz="2400" b="1" dirty="0" err="1">
                <a:latin typeface="Montserrat"/>
                <a:cs typeface="Segoe UI"/>
              </a:rPr>
              <a:t>organisations</a:t>
            </a:r>
            <a:endParaRPr lang="en-US" sz="2400" b="1" dirty="0">
              <a:latin typeface="Montserrat"/>
              <a:cs typeface="Segoe U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8AAA1F-3351-F7DE-3230-28EFDFAED6F6}"/>
              </a:ext>
            </a:extLst>
          </p:cNvPr>
          <p:cNvSpPr txBox="1"/>
          <p:nvPr/>
        </p:nvSpPr>
        <p:spPr>
          <a:xfrm>
            <a:off x="4306121" y="4560664"/>
            <a:ext cx="3522939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Montserrat"/>
              </a:rPr>
              <a:t>Delivered over </a:t>
            </a:r>
          </a:p>
          <a:p>
            <a:r>
              <a:rPr lang="en-US" sz="2400" b="1" dirty="0">
                <a:latin typeface="Montserrat"/>
              </a:rPr>
              <a:t>828 engagement activities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1E514E-454E-1DAB-4052-4AFBC3AABD9C}"/>
              </a:ext>
            </a:extLst>
          </p:cNvPr>
          <p:cNvSpPr txBox="1"/>
          <p:nvPr/>
        </p:nvSpPr>
        <p:spPr>
          <a:xfrm>
            <a:off x="8225194" y="4565490"/>
            <a:ext cx="363091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Montserrat"/>
              </a:rPr>
              <a:t>Produced over </a:t>
            </a:r>
          </a:p>
          <a:p>
            <a:r>
              <a:rPr lang="en-US" sz="2400" b="1" dirty="0">
                <a:latin typeface="Montserrat"/>
              </a:rPr>
              <a:t>279 artistic products</a:t>
            </a:r>
            <a:r>
              <a:rPr lang="en-US" dirty="0">
                <a:latin typeface="Montserrat"/>
              </a:rPr>
              <a:t> to date</a:t>
            </a:r>
            <a:endParaRPr lang="en-US" dirty="0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BA0E8638-40B0-AA53-9B58-01C620F296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47" t="11491" r="28580" b="62469"/>
          <a:stretch/>
        </p:blipFill>
        <p:spPr>
          <a:xfrm>
            <a:off x="8679242" y="1399942"/>
            <a:ext cx="1644253" cy="1342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6B9ECF-DDBD-D784-8019-FCA7D7509C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5" t="65526" r="81682" b="8435"/>
          <a:stretch/>
        </p:blipFill>
        <p:spPr>
          <a:xfrm>
            <a:off x="9649060" y="1708520"/>
            <a:ext cx="1644243" cy="1341990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D0575C9C-08DC-E133-DED6-5B013CB6AB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98" t="12958" r="55429" b="61002"/>
          <a:stretch/>
        </p:blipFill>
        <p:spPr>
          <a:xfrm>
            <a:off x="1449688" y="3276602"/>
            <a:ext cx="1518293" cy="1241230"/>
          </a:xfrm>
          <a:prstGeom prst="rect">
            <a:avLst/>
          </a:prstGeom>
        </p:spPr>
      </p:pic>
      <p:pic>
        <p:nvPicPr>
          <p:cNvPr id="17" name="Picture 17" descr="A picture containing map&#10;&#10;Description automatically generated">
            <a:extLst>
              <a:ext uri="{FF2B5EF4-FFF2-40B4-BE49-F238E27FC236}">
                <a16:creationId xmlns:a16="http://schemas.microsoft.com/office/drawing/2014/main" id="{630CB6CC-F26B-0A96-2262-9872DE47E0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27" t="50808" r="57014" b="24276"/>
          <a:stretch/>
        </p:blipFill>
        <p:spPr>
          <a:xfrm>
            <a:off x="8578483" y="3330630"/>
            <a:ext cx="1248047" cy="1223114"/>
          </a:xfrm>
          <a:prstGeom prst="rect">
            <a:avLst/>
          </a:prstGeom>
        </p:spPr>
      </p:pic>
      <p:pic>
        <p:nvPicPr>
          <p:cNvPr id="18" name="Picture 17" descr="A picture containing map&#10;&#10;Description automatically generated">
            <a:extLst>
              <a:ext uri="{FF2B5EF4-FFF2-40B4-BE49-F238E27FC236}">
                <a16:creationId xmlns:a16="http://schemas.microsoft.com/office/drawing/2014/main" id="{2595FFE2-FE32-4638-0D4B-4660546779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83" t="26864" r="58558" b="48246"/>
          <a:stretch/>
        </p:blipFill>
        <p:spPr>
          <a:xfrm>
            <a:off x="4963706" y="3273951"/>
            <a:ext cx="1373972" cy="1335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A15F509-0FE1-1FC4-8FC1-72F9A2517AE1}"/>
              </a:ext>
            </a:extLst>
          </p:cNvPr>
          <p:cNvCxnSpPr/>
          <p:nvPr/>
        </p:nvCxnSpPr>
        <p:spPr>
          <a:xfrm>
            <a:off x="1217941" y="3160726"/>
            <a:ext cx="9806498" cy="2015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EBD4367-C831-1DFC-CBAA-5FE720C8FC86}"/>
              </a:ext>
            </a:extLst>
          </p:cNvPr>
          <p:cNvCxnSpPr>
            <a:cxnSpLocks/>
          </p:cNvCxnSpPr>
          <p:nvPr/>
        </p:nvCxnSpPr>
        <p:spPr>
          <a:xfrm>
            <a:off x="4051825" y="3412626"/>
            <a:ext cx="1258" cy="221168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400B26F-7F43-5CAE-7BBD-292F0ACAAED7}"/>
              </a:ext>
            </a:extLst>
          </p:cNvPr>
          <p:cNvCxnSpPr>
            <a:cxnSpLocks/>
          </p:cNvCxnSpPr>
          <p:nvPr/>
        </p:nvCxnSpPr>
        <p:spPr>
          <a:xfrm>
            <a:off x="7987774" y="3412625"/>
            <a:ext cx="1258" cy="221168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E870883-D4D6-0059-D59E-AF1E3676D5A1}"/>
              </a:ext>
            </a:extLst>
          </p:cNvPr>
          <p:cNvCxnSpPr>
            <a:cxnSpLocks/>
          </p:cNvCxnSpPr>
          <p:nvPr/>
        </p:nvCxnSpPr>
        <p:spPr>
          <a:xfrm>
            <a:off x="1249428" y="5887551"/>
            <a:ext cx="9806498" cy="2015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5E4789-4C6D-2E93-C6B9-53F924E0587B}"/>
              </a:ext>
            </a:extLst>
          </p:cNvPr>
          <p:cNvCxnSpPr>
            <a:cxnSpLocks/>
          </p:cNvCxnSpPr>
          <p:nvPr/>
        </p:nvCxnSpPr>
        <p:spPr>
          <a:xfrm flipV="1">
            <a:off x="1236832" y="1291619"/>
            <a:ext cx="6745903" cy="2393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001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FF7DC640-F413-7598-F764-07461A803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480" y="168760"/>
            <a:ext cx="6855124" cy="661025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723155" y="1741346"/>
            <a:ext cx="5785567" cy="833086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 err="1">
                <a:latin typeface="Montserrat" pitchFamily="2" charset="77"/>
                <a:ea typeface="Calibri"/>
                <a:cs typeface="Calibri"/>
              </a:rPr>
              <a:t>Gira</a:t>
            </a:r>
            <a:r>
              <a:rPr lang="en-US" sz="4000" b="1" dirty="0">
                <a:latin typeface="Montserrat" pitchFamily="2" charset="77"/>
                <a:ea typeface="Calibri"/>
                <a:cs typeface="Calibri"/>
              </a:rPr>
              <a:t> </a:t>
            </a:r>
            <a:r>
              <a:rPr lang="en-US" sz="4000" b="1" dirty="0" err="1">
                <a:latin typeface="Montserrat" pitchFamily="2" charset="77"/>
                <a:ea typeface="Calibri"/>
                <a:cs typeface="Calibri"/>
              </a:rPr>
              <a:t>Ingoma</a:t>
            </a:r>
            <a:r>
              <a:rPr lang="en-US" sz="4000" b="1" dirty="0">
                <a:latin typeface="Montserrat" pitchFamily="2" charset="77"/>
                <a:ea typeface="Calibri"/>
                <a:cs typeface="Calibri"/>
              </a:rPr>
              <a:t> - One Drum Per Girl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latin typeface="Montserrat" pitchFamily="2" charset="77"/>
                <a:cs typeface="Calibri"/>
              </a:rPr>
              <a:t>(Rwanda)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6800" y="902200"/>
            <a:ext cx="6494060" cy="749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Helvetic-Medium" charset="0"/>
              <a:ea typeface="ComicHelvetic-Medium" charset="0"/>
              <a:cs typeface="ComicHelvetic-Medium" charset="0"/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201269BC-6B2A-A3C6-6DA2-CD195D3BA122}"/>
              </a:ext>
            </a:extLst>
          </p:cNvPr>
          <p:cNvSpPr txBox="1">
            <a:spLocks/>
          </p:cNvSpPr>
          <p:nvPr/>
        </p:nvSpPr>
        <p:spPr>
          <a:xfrm>
            <a:off x="1066799" y="1651500"/>
            <a:ext cx="7558585" cy="4152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AutoNum type="arabicPeriod"/>
            </a:pPr>
            <a:endParaRPr lang="en-GB" sz="240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D3EDE0-7522-69E9-F9FE-E6AA125A724B}"/>
              </a:ext>
            </a:extLst>
          </p:cNvPr>
          <p:cNvSpPr txBox="1">
            <a:spLocks/>
          </p:cNvSpPr>
          <p:nvPr/>
        </p:nvSpPr>
        <p:spPr>
          <a:xfrm>
            <a:off x="701542" y="703001"/>
            <a:ext cx="3831255" cy="749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4" name="Picture 14" descr="Logo&#10;&#10;Description automatically generated">
            <a:extLst>
              <a:ext uri="{FF2B5EF4-FFF2-40B4-BE49-F238E27FC236}">
                <a16:creationId xmlns:a16="http://schemas.microsoft.com/office/drawing/2014/main" id="{93B3B06F-EAB3-2D17-E1F6-139DEBD36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7268" y="209909"/>
            <a:ext cx="1219200" cy="1219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0737C4-4920-6359-F5CC-8F5D6F18F7DA}"/>
              </a:ext>
            </a:extLst>
          </p:cNvPr>
          <p:cNvSpPr txBox="1">
            <a:spLocks/>
          </p:cNvSpPr>
          <p:nvPr/>
        </p:nvSpPr>
        <p:spPr>
          <a:xfrm>
            <a:off x="701542" y="1490190"/>
            <a:ext cx="909205" cy="421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7EF432-BDCF-D5CA-1A0E-7D22008E0327}"/>
              </a:ext>
            </a:extLst>
          </p:cNvPr>
          <p:cNvSpPr txBox="1"/>
          <p:nvPr/>
        </p:nvSpPr>
        <p:spPr>
          <a:xfrm>
            <a:off x="4532797" y="2851155"/>
            <a:ext cx="5212138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Montserrat"/>
                <a:cs typeface="Segoe UI"/>
              </a:rPr>
              <a:t>Partner organisation: </a:t>
            </a:r>
          </a:p>
          <a:p>
            <a:r>
              <a:rPr lang="en-GB" dirty="0">
                <a:latin typeface="Montserrat"/>
                <a:cs typeface="Segoe UI"/>
              </a:rPr>
              <a:t>Woman Cultural Centre</a:t>
            </a:r>
          </a:p>
          <a:p>
            <a:r>
              <a:rPr lang="en-GB" dirty="0">
                <a:latin typeface="Montserrat"/>
                <a:cs typeface="Segoe UI"/>
              </a:rPr>
              <a:t>​</a:t>
            </a:r>
          </a:p>
          <a:p>
            <a:r>
              <a:rPr lang="en-GB" b="1" dirty="0">
                <a:latin typeface="Montserrat"/>
                <a:cs typeface="Segoe UI"/>
              </a:rPr>
              <a:t>Principal Investigator:</a:t>
            </a:r>
            <a:br>
              <a:rPr lang="en-GB" dirty="0">
                <a:latin typeface="Montserrat"/>
                <a:cs typeface="Segoe UI"/>
              </a:rPr>
            </a:br>
            <a:r>
              <a:rPr lang="en-GB" dirty="0" err="1">
                <a:latin typeface="Montserrat"/>
                <a:cs typeface="Segoe UI"/>
              </a:rPr>
              <a:t>Gakire</a:t>
            </a:r>
            <a:r>
              <a:rPr lang="en-GB" dirty="0">
                <a:latin typeface="Montserrat"/>
                <a:cs typeface="Segoe UI"/>
              </a:rPr>
              <a:t> </a:t>
            </a:r>
            <a:r>
              <a:rPr lang="en-GB" dirty="0" err="1">
                <a:latin typeface="Montserrat"/>
                <a:cs typeface="Segoe UI"/>
              </a:rPr>
              <a:t>Katese</a:t>
            </a:r>
            <a:r>
              <a:rPr lang="en-GB" dirty="0">
                <a:latin typeface="Montserrat"/>
                <a:cs typeface="Segoe UI"/>
              </a:rPr>
              <a:t> Odile(PI)</a:t>
            </a:r>
          </a:p>
        </p:txBody>
      </p:sp>
      <p:pic>
        <p:nvPicPr>
          <p:cNvPr id="9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6C0DE91-E874-ED80-3F76-6D50B6F72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040" y="3608439"/>
            <a:ext cx="2336800" cy="241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17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12" y="1499616"/>
            <a:ext cx="8037576" cy="53583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76600" y="29438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Culture under (re)construction</a:t>
            </a:r>
          </a:p>
          <a:p>
            <a:pPr algn="ctr">
              <a:spcAft>
                <a:spcPts val="0"/>
              </a:spcAft>
            </a:pP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Girls &amp; Women at work</a:t>
            </a:r>
            <a:endParaRPr lang="en-US" sz="3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454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44" y="1766548"/>
            <a:ext cx="7106826" cy="47378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0" y="333863"/>
            <a:ext cx="7253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252525"/>
                </a:solidFill>
                <a:latin typeface="Arial" panose="020B0604020202020204" pitchFamily="34" charset="0"/>
              </a:rPr>
              <a:t>Ensuring that the Rwandan National Curriculum Framework in Music, Dance and Drama is gender responsive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0179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62e2269-e615-446e-9313-f955ffbca24b">
      <Terms xmlns="http://schemas.microsoft.com/office/infopath/2007/PartnerControls"/>
    </lcf76f155ced4ddcb4097134ff3c332f>
    <TaxCatchAll xmlns="2f903dec-b26e-48ba-b1d7-9cc4619d866e" xsi:nil="true"/>
    <Country xmlns="862e2269-e615-446e-9313-f955ffbca24b" xsi:nil="true"/>
    <Alldocuments xmlns="862e2269-e615-446e-9313-f955ffbca24b">true</Alldocuments>
    <Documentmissing xmlns="862e2269-e615-446e-9313-f955ffbca24b" xsi:nil="true"/>
    <SharedWithUsers xmlns="2f903dec-b26e-48ba-b1d7-9cc4619d866e">
      <UserInfo>
        <DisplayName>Vina Puspita</DisplayName>
        <AccountId>72</AccountId>
        <AccountType/>
      </UserInfo>
      <UserInfo>
        <DisplayName>Ananda Breed</DisplayName>
        <AccountId>12</AccountId>
        <AccountType/>
      </UserInfo>
      <UserInfo>
        <DisplayName>Sarah Huxley</DisplayName>
        <AccountId>62</AccountId>
        <AccountType/>
      </UserInfo>
      <UserInfo>
        <DisplayName>Ami Montgomery</DisplayName>
        <AccountId>59</AccountId>
        <AccountType/>
      </UserInfo>
    </SharedWithUsers>
    <MediaLengthInSeconds xmlns="862e2269-e615-446e-9313-f955ffbca24b" xsi:nil="true"/>
    <Deadline xmlns="862e2269-e615-446e-9313-f955ffbca24b" xsi:nil="true"/>
    <Lead xmlns="862e2269-e615-446e-9313-f955ffbca24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C372DBE4B1A048925C0E87578F2964" ma:contentTypeVersion="20" ma:contentTypeDescription="Create a new document." ma:contentTypeScope="" ma:versionID="af57136cda5e6641ebc9096138cea161">
  <xsd:schema xmlns:xsd="http://www.w3.org/2001/XMLSchema" xmlns:xs="http://www.w3.org/2001/XMLSchema" xmlns:p="http://schemas.microsoft.com/office/2006/metadata/properties" xmlns:ns2="862e2269-e615-446e-9313-f955ffbca24b" xmlns:ns3="2f903dec-b26e-48ba-b1d7-9cc4619d866e" targetNamespace="http://schemas.microsoft.com/office/2006/metadata/properties" ma:root="true" ma:fieldsID="f1f5729b4c63950409012ddf542f3837" ns2:_="" ns3:_="">
    <xsd:import namespace="862e2269-e615-446e-9313-f955ffbca24b"/>
    <xsd:import namespace="2f903dec-b26e-48ba-b1d7-9cc4619d86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Country" minOccurs="0"/>
                <xsd:element ref="ns2:Alldocuments" minOccurs="0"/>
                <xsd:element ref="ns2:Documentmissing" minOccurs="0"/>
                <xsd:element ref="ns2:Deadline" minOccurs="0"/>
                <xsd:element ref="ns2:Lead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2e2269-e615-446e-9313-f955ffbca2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e2de7fa-1b65-42e9-b9b6-80fab1bb22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Country" ma:index="21" nillable="true" ma:displayName="Country" ma:format="Dropdown" ma:internalName="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Indonesia"/>
                    <xsd:enumeration value="Kyrgyzstan"/>
                    <xsd:enumeration value="Nepal"/>
                    <xsd:enumeration value="Rwanda"/>
                  </xsd:restriction>
                </xsd:simpleType>
              </xsd:element>
            </xsd:sequence>
          </xsd:extension>
        </xsd:complexContent>
      </xsd:complexType>
    </xsd:element>
    <xsd:element name="Alldocuments" ma:index="22" nillable="true" ma:displayName="All documents" ma:default="1" ma:format="Dropdown" ma:internalName="Alldocuments">
      <xsd:simpleType>
        <xsd:restriction base="dms:Boolean"/>
      </xsd:simpleType>
    </xsd:element>
    <xsd:element name="Documentmissing" ma:index="23" nillable="true" ma:displayName="Document missing" ma:format="Dropdown" ma:internalName="Documentmissing">
      <xsd:simpleType>
        <xsd:restriction base="dms:Text">
          <xsd:maxLength value="255"/>
        </xsd:restriction>
      </xsd:simpleType>
    </xsd:element>
    <xsd:element name="Deadline" ma:index="24" nillable="true" ma:displayName="Deadline" ma:internalName="Deadline">
      <xsd:simpleType>
        <xsd:restriction base="dms:Text">
          <xsd:maxLength value="255"/>
        </xsd:restriction>
      </xsd:simpleType>
    </xsd:element>
    <xsd:element name="Lead" ma:index="25" nillable="true" ma:displayName="Lead" ma:format="Dropdown" ma:internalName="Lead">
      <xsd:simpleType>
        <xsd:restriction base="dms:Text">
          <xsd:maxLength value="255"/>
        </xsd:restriction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903dec-b26e-48ba-b1d7-9cc4619d866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8ceeaa3-ae2f-4ccc-bbad-b1755749d80d}" ma:internalName="TaxCatchAll" ma:showField="CatchAllData" ma:web="2f903dec-b26e-48ba-b1d7-9cc4619d86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CD4A72-682F-432C-B213-8296EC6A6D21}">
  <ds:schemaRefs>
    <ds:schemaRef ds:uri="2f903dec-b26e-48ba-b1d7-9cc4619d866e"/>
    <ds:schemaRef ds:uri="862e2269-e615-446e-9313-f955ffbca24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CE79177-E934-4E8F-894F-4E052A628D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2e2269-e615-446e-9313-f955ffbca24b"/>
    <ds:schemaRef ds:uri="2f903dec-b26e-48ba-b1d7-9cc4619d86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91E857-14B6-47C0-BE2C-60627EB2ED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2094</Words>
  <Application>Microsoft Office PowerPoint</Application>
  <PresentationFormat>Widescreen</PresentationFormat>
  <Paragraphs>255</Paragraphs>
  <Slides>38</Slides>
  <Notes>12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Calibri</vt:lpstr>
      <vt:lpstr>Calibri Light</vt:lpstr>
      <vt:lpstr>ComicHelvetic-Medium</vt:lpstr>
      <vt:lpstr>Lato</vt:lpstr>
      <vt:lpstr>Montserrat</vt:lpstr>
      <vt:lpstr>Times New Roman</vt:lpstr>
      <vt:lpstr>Wingdings</vt:lpstr>
      <vt:lpstr>Office Theme</vt:lpstr>
      <vt:lpstr>Office Theme</vt:lpstr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 Presentation  (Font: Montserrat Bold)</dc:title>
  <dc:creator>valentinavinapuspita@gmail.com</dc:creator>
  <cp:lastModifiedBy>Brown, Nicole</cp:lastModifiedBy>
  <cp:revision>520</cp:revision>
  <dcterms:created xsi:type="dcterms:W3CDTF">2022-07-05T17:55:59Z</dcterms:created>
  <dcterms:modified xsi:type="dcterms:W3CDTF">2024-05-14T17:04:09Z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0x01010060C372DBE4B1A048925C0E87578F2964</vt:lpwstr>
  </property>
  <property fmtid="{D5CDD505-2E9C-101B-9397-08002B2CF9AE}" pid="3" name="Order">
    <vt:r8>547600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MediaServiceImageTags">
    <vt:lpwstr/>
  </property>
</Properties>
</file>