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58"/>
  </p:notesMasterIdLst>
  <p:sldIdLst>
    <p:sldId id="256" r:id="rId47"/>
    <p:sldId id="257" r:id="rId48"/>
    <p:sldId id="258" r:id="rId49"/>
    <p:sldId id="259" r:id="rId50"/>
    <p:sldId id="260" r:id="rId51"/>
    <p:sldId id="261" r:id="rId52"/>
    <p:sldId id="262" r:id="rId53"/>
    <p:sldId id="263" r:id="rId54"/>
    <p:sldId id="264" r:id="rId55"/>
    <p:sldId id="265" r:id="rId56"/>
    <p:sldId id="266" r:id="rId5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chivo Narrow" charset="1" panose="020B0506020202020B04"/>
      <p:regular r:id="rId10"/>
    </p:embeddedFont>
    <p:embeddedFont>
      <p:font typeface="Archivo Narrow Bold" charset="1" panose="020B0806020202020B04"/>
      <p:regular r:id="rId11"/>
    </p:embeddedFont>
    <p:embeddedFont>
      <p:font typeface="Archivo Narrow Italics" charset="1" panose="020B0506020202090B04"/>
      <p:regular r:id="rId12"/>
    </p:embeddedFont>
    <p:embeddedFont>
      <p:font typeface="Archivo Narrow Bold Italics" charset="1" panose="020B0806020202090B04"/>
      <p:regular r:id="rId13"/>
    </p:embeddedFont>
    <p:embeddedFont>
      <p:font typeface="Poppins Light" charset="1" panose="02000000000000000000"/>
      <p:regular r:id="rId14"/>
    </p:embeddedFont>
    <p:embeddedFont>
      <p:font typeface="Poppins Light Bold" charset="1" panose="02000000000000000000"/>
      <p:regular r:id="rId15"/>
    </p:embeddedFont>
    <p:embeddedFont>
      <p:font typeface="Poppins Medium" charset="1" panose="02000000000000000000"/>
      <p:regular r:id="rId16"/>
    </p:embeddedFont>
    <p:embeddedFont>
      <p:font typeface="Poppins Medium Bold" charset="1" panose="02000000000000000000"/>
      <p:regular r:id="rId17"/>
    </p:embeddedFont>
    <p:embeddedFont>
      <p:font typeface="Poppins Bold" charset="1" panose="02000000000000000000"/>
      <p:regular r:id="rId18"/>
    </p:embeddedFont>
    <p:embeddedFont>
      <p:font typeface="Canva Sans 1" charset="1" panose="020B0503030501040103"/>
      <p:regular r:id="rId19"/>
    </p:embeddedFont>
    <p:embeddedFont>
      <p:font typeface="Canva Sans 1 Bold" charset="1" panose="020B0803030501040103"/>
      <p:regular r:id="rId20"/>
    </p:embeddedFont>
    <p:embeddedFont>
      <p:font typeface="Canva Sans 1 Italics" charset="1" panose="020B0503030501040103"/>
      <p:regular r:id="rId21"/>
    </p:embeddedFont>
    <p:embeddedFont>
      <p:font typeface="Canva Sans 1 Bold Italics" charset="1" panose="020B0803030501040103"/>
      <p:regular r:id="rId22"/>
    </p:embeddedFont>
    <p:embeddedFont>
      <p:font typeface="Canva Sans 2" charset="1" panose="020B0503030501040103"/>
      <p:regular r:id="rId23"/>
    </p:embeddedFont>
    <p:embeddedFont>
      <p:font typeface="Canva Sans 2 Bold" charset="1" panose="020B0803030501040103"/>
      <p:regular r:id="rId24"/>
    </p:embeddedFont>
    <p:embeddedFont>
      <p:font typeface="Canva Sans 2 Italics" charset="1" panose="020B0503030501040103"/>
      <p:regular r:id="rId25"/>
    </p:embeddedFont>
    <p:embeddedFont>
      <p:font typeface="Canva Sans 2 Bold Italics" charset="1" panose="020B0803030501040103"/>
      <p:regular r:id="rId26"/>
    </p:embeddedFont>
    <p:embeddedFont>
      <p:font typeface="Canva Sans 2 Medium" charset="1" panose="020B0603030501040103"/>
      <p:regular r:id="rId27"/>
    </p:embeddedFont>
    <p:embeddedFont>
      <p:font typeface="Canva Sans 2 Medium Italics" charset="1" panose="020B0603030501040103"/>
      <p:regular r:id="rId28"/>
    </p:embeddedFont>
    <p:embeddedFont>
      <p:font typeface="Poppins" charset="1" panose="00000500000000000000"/>
      <p:regular r:id="rId29"/>
    </p:embeddedFont>
    <p:embeddedFont>
      <p:font typeface="Poppins Bold" charset="1" panose="00000800000000000000"/>
      <p:regular r:id="rId30"/>
    </p:embeddedFont>
    <p:embeddedFont>
      <p:font typeface="Poppins Italics" charset="1" panose="00000500000000000000"/>
      <p:regular r:id="rId31"/>
    </p:embeddedFont>
    <p:embeddedFont>
      <p:font typeface="Poppins Bold Italics" charset="1" panose="00000800000000000000"/>
      <p:regular r:id="rId32"/>
    </p:embeddedFont>
    <p:embeddedFont>
      <p:font typeface="Poppins Thin" charset="1" panose="00000300000000000000"/>
      <p:regular r:id="rId33"/>
    </p:embeddedFont>
    <p:embeddedFont>
      <p:font typeface="Poppins Thin Italics" charset="1" panose="00000300000000000000"/>
      <p:regular r:id="rId34"/>
    </p:embeddedFont>
    <p:embeddedFont>
      <p:font typeface="Poppins Extra-Light" charset="1" panose="00000300000000000000"/>
      <p:regular r:id="rId35"/>
    </p:embeddedFont>
    <p:embeddedFont>
      <p:font typeface="Poppins Extra-Light Italics" charset="1" panose="00000300000000000000"/>
      <p:regular r:id="rId36"/>
    </p:embeddedFont>
    <p:embeddedFont>
      <p:font typeface="Poppins Light" charset="1" panose="00000400000000000000"/>
      <p:regular r:id="rId37"/>
    </p:embeddedFont>
    <p:embeddedFont>
      <p:font typeface="Poppins Light Italics" charset="1" panose="00000400000000000000"/>
      <p:regular r:id="rId38"/>
    </p:embeddedFont>
    <p:embeddedFont>
      <p:font typeface="Poppins Medium" charset="1" panose="00000600000000000000"/>
      <p:regular r:id="rId39"/>
    </p:embeddedFont>
    <p:embeddedFont>
      <p:font typeface="Poppins Medium Italics" charset="1" panose="00000600000000000000"/>
      <p:regular r:id="rId40"/>
    </p:embeddedFont>
    <p:embeddedFont>
      <p:font typeface="Poppins Semi-Bold" charset="1" panose="00000700000000000000"/>
      <p:regular r:id="rId41"/>
    </p:embeddedFont>
    <p:embeddedFont>
      <p:font typeface="Poppins Semi-Bold Italics" charset="1" panose="00000700000000000000"/>
      <p:regular r:id="rId42"/>
    </p:embeddedFont>
    <p:embeddedFont>
      <p:font typeface="Poppins Ultra-Bold" charset="1" panose="00000900000000000000"/>
      <p:regular r:id="rId43"/>
    </p:embeddedFont>
    <p:embeddedFont>
      <p:font typeface="Poppins Ultra-Bold Italics" charset="1" panose="00000900000000000000"/>
      <p:regular r:id="rId44"/>
    </p:embeddedFont>
    <p:embeddedFont>
      <p:font typeface="Poppins Heavy" charset="1" panose="00000A00000000000000"/>
      <p:regular r:id="rId45"/>
    </p:embeddedFont>
    <p:embeddedFont>
      <p:font typeface="Poppins Heavy Italics" charset="1" panose="00000A0000000000000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slides/slide1.xml" Type="http://schemas.openxmlformats.org/officeDocument/2006/relationships/slide"/><Relationship Id="rId48" Target="slides/slide2.xml" Type="http://schemas.openxmlformats.org/officeDocument/2006/relationships/slide"/><Relationship Id="rId49" Target="slides/slide3.xml" Type="http://schemas.openxmlformats.org/officeDocument/2006/relationships/slide"/><Relationship Id="rId5" Target="tableStyles.xml" Type="http://schemas.openxmlformats.org/officeDocument/2006/relationships/tableStyles"/><Relationship Id="rId50" Target="slides/slide4.xml" Type="http://schemas.openxmlformats.org/officeDocument/2006/relationships/slide"/><Relationship Id="rId51" Target="slides/slide5.xml" Type="http://schemas.openxmlformats.org/officeDocument/2006/relationships/slide"/><Relationship Id="rId52" Target="slides/slide6.xml" Type="http://schemas.openxmlformats.org/officeDocument/2006/relationships/slide"/><Relationship Id="rId53" Target="slides/slide7.xml" Type="http://schemas.openxmlformats.org/officeDocument/2006/relationships/slide"/><Relationship Id="rId54" Target="slides/slide8.xml" Type="http://schemas.openxmlformats.org/officeDocument/2006/relationships/slide"/><Relationship Id="rId55" Target="slides/slide9.xml" Type="http://schemas.openxmlformats.org/officeDocument/2006/relationships/slide"/><Relationship Id="rId56" Target="slides/slide10.xml" Type="http://schemas.openxmlformats.org/officeDocument/2006/relationships/slide"/><Relationship Id="rId57" Target="slides/slide11.xml" Type="http://schemas.openxmlformats.org/officeDocument/2006/relationships/slide"/><Relationship Id="rId58" Target="notesMasters/notesMaster1.xml" Type="http://schemas.openxmlformats.org/officeDocument/2006/relationships/notesMaster"/><Relationship Id="rId59" Target="theme/theme2.xml" Type="http://schemas.openxmlformats.org/officeDocument/2006/relationships/theme"/><Relationship Id="rId6" Target="fonts/font6.fntdata" Type="http://schemas.openxmlformats.org/officeDocument/2006/relationships/font"/><Relationship Id="rId60" Target="notesSlides/notesSlide1.xml" Type="http://schemas.openxmlformats.org/officeDocument/2006/relationships/notesSlide"/><Relationship Id="rId61" Target="notesSlides/notesSlide2.xml" Type="http://schemas.openxmlformats.org/officeDocument/2006/relationships/notesSlide"/><Relationship Id="rId62" Target="notesSlides/notesSlide3.xml" Type="http://schemas.openxmlformats.org/officeDocument/2006/relationships/notesSlide"/><Relationship Id="rId63" Target="notesSlides/notesSlide4.xml" Type="http://schemas.openxmlformats.org/officeDocument/2006/relationships/notesSlide"/><Relationship Id="rId64" Target="notesSlides/notesSlide5.xml" Type="http://schemas.openxmlformats.org/officeDocument/2006/relationships/notesSlide"/><Relationship Id="rId65" Target="notesSlides/notesSlide6.xml" Type="http://schemas.openxmlformats.org/officeDocument/2006/relationships/notesSlide"/><Relationship Id="rId66" Target="notesSlides/notesSlide7.xml" Type="http://schemas.openxmlformats.org/officeDocument/2006/relationships/notesSlide"/><Relationship Id="rId67" Target="notesSlides/notesSlide8.xml" Type="http://schemas.openxmlformats.org/officeDocument/2006/relationships/notesSlide"/><Relationship Id="rId68" Target="notesSlides/notesSlide9.xml" Type="http://schemas.openxmlformats.org/officeDocument/2006/relationships/notesSlide"/><Relationship Id="rId69" Target="notesSlides/notesSlide10.xml" Type="http://schemas.openxmlformats.org/officeDocument/2006/relationships/notesSlide"/><Relationship Id="rId7" Target="fonts/font7.fntdata" Type="http://schemas.openxmlformats.org/officeDocument/2006/relationships/font"/><Relationship Id="rId70" Target="notesSlides/notesSlide11.xml" Type="http://schemas.openxmlformats.org/officeDocument/2006/relationships/notesSlide"/><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to chat] For the script of my presentation, please click here: https://docs.google.com/document/d/1gRmZtskzEfmGTjktJRp0SyEgSwm9TT6nWrErYK4Pt9U/edit?usp=sharing </a:t>
            </a:r>
          </a:p>
          <a:p>
            <a:r>
              <a:rPr lang="en-US"/>
              <a:t/>
            </a:r>
          </a:p>
          <a:p>
            <a:r>
              <a:rPr lang="en-US"/>
              <a:t>For accessibility purposes, I am a female-coded person of multi-racial, Black - West Indian and European ancestry. </a:t>
            </a:r>
          </a:p>
          <a:p>
            <a:r>
              <a:rPr lang="en-US"/>
              <a:t/>
            </a:r>
          </a:p>
          <a:p>
            <a:r>
              <a:rPr lang="en-US"/>
              <a:t>I am wearing a cream coloured jersey loose long sleeve button up with large light grey headphones. I have thick rimmed tortoise shell glasses. </a:t>
            </a:r>
          </a:p>
          <a:p>
            <a:r>
              <a:rPr lang="en-US"/>
              <a:t/>
            </a:r>
          </a:p>
          <a:p>
            <a:r>
              <a:rPr lang="en-US"/>
              <a:t>My name is Shanice Bernicky. My pronouns are she/her/elle. And I am extremely privileged to be joining you from Ottawa Canada, where I am in the fourth year of my doctoral studies in Carleton University's Communication and Media studies program. </a:t>
            </a:r>
          </a:p>
          <a:p>
            <a:r>
              <a:rPr lang="en-US"/>
              <a:t/>
            </a:r>
          </a:p>
          <a:p>
            <a:r>
              <a:rPr lang="en-US"/>
              <a:t>[Accessibility ASK room]</a:t>
            </a:r>
          </a:p>
          <a:p>
            <a:r>
              <a:rPr lang="en-US"/>
              <a:t/>
            </a:r>
          </a:p>
          <a:p>
            <a:r>
              <a:rPr lang="en-US"/>
              <a:t>I want to first acknowledge that the land on which I love, work, and play and that Carleton University mobilizes is the traditional unceded and unsurrendered territory of the Algonquin Anishnaabeg People.</a:t>
            </a:r>
          </a:p>
          <a:p>
            <a:r>
              <a:rPr lang="en-US"/>
              <a:t/>
            </a:r>
          </a:p>
          <a:p>
            <a:r>
              <a:rPr lang="en-US"/>
              <a:t>The Algonquin peoples have been the custodians of these lands and waters since time immemorial and I do not ever forget this. </a:t>
            </a:r>
          </a:p>
          <a:p>
            <a:r>
              <a:rPr lang="en-US"/>
              <a:t/>
            </a:r>
          </a:p>
          <a:p>
            <a:r>
              <a:rPr lang="en-US"/>
              <a:t>I also want to acknowledge that the folks that have contributed to this research live and work across Turtle Island, inhabiting traditional territories of Inuit, Métis, and First Nations Peoples. </a:t>
            </a:r>
          </a:p>
          <a:p>
            <a:r>
              <a:rPr lang="en-US"/>
              <a:t/>
            </a:r>
          </a:p>
          <a:p>
            <a:r>
              <a:rPr lang="en-US"/>
              <a:t>I do not give a land acknowledgement solely because it is common practice. </a:t>
            </a:r>
          </a:p>
          <a:p>
            <a:r>
              <a:rPr lang="en-US"/>
              <a:t/>
            </a:r>
          </a:p>
          <a:p>
            <a:r>
              <a:rPr lang="en-US"/>
              <a:t>In fact, I recognize the hypocrisy that comes from institutions providing one when they are unwilling to provide reparation and enact change. </a:t>
            </a:r>
          </a:p>
          <a:p>
            <a:r>
              <a:rPr lang="en-US"/>
              <a:t/>
            </a:r>
          </a:p>
          <a:p>
            <a:r>
              <a:rPr lang="en-US"/>
              <a:t>I give a land acknowledgement  because it is from this colonial context as well as shared global historical lineage that my research, regardless of the topic, stems. </a:t>
            </a:r>
          </a:p>
          <a:p>
            <a:r>
              <a:rPr lang="en-US"/>
              <a:t/>
            </a:r>
          </a:p>
          <a:p>
            <a:r>
              <a:rPr lang="en-US"/>
              <a:t>More than this, I give a land acknowledgement because it is on these lands and for these lands that I was tasked with building a qualitative framework for a more equitable public arts ecosystem.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thank you all very much for attending today's session. I want to thank Dr. Nicole Brown for all her work for the PAR network. </a:t>
            </a:r>
          </a:p>
          <a:p>
            <a:r>
              <a:rPr lang="en-US"/>
              <a:t/>
            </a:r>
          </a:p>
          <a:p>
            <a:r>
              <a:rPr lang="en-US"/>
              <a:t>I do hope that we can continue the conversation throughout the session and beyond.</a:t>
            </a:r>
          </a:p>
          <a:p>
            <a:r>
              <a:rPr lang="en-US"/>
              <a:t/>
            </a:r>
          </a:p>
          <a:p>
            <a:r>
              <a:rPr lang="en-US"/>
              <a:t> I am always available by email. </a:t>
            </a:r>
          </a:p>
          <a:p>
            <a:r>
              <a:rPr lang="en-US"/>
              <a:t/>
            </a:r>
          </a:p>
          <a:p>
            <a:r>
              <a:rPr lang="en-US"/>
              <a:t>Feel free to reach me at: shanicebernicky@cmail.carleton.ca </a:t>
            </a:r>
          </a:p>
          <a:p>
            <a:r>
              <a:rPr lang="en-US"/>
              <a:t/>
            </a:r>
          </a:p>
          <a:p>
            <a:r>
              <a:rPr lang="en-US"/>
              <a:t>Visit this webpage for more about the Researcher-in-Residence project: https://massculture.ca/research-in-residence/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today's short presentation, I will first discuss my main methodology of research-creation to introduce the stickiness of my research. </a:t>
            </a:r>
          </a:p>
          <a:p>
            <a:r>
              <a:rPr lang="en-US"/>
              <a:t/>
            </a:r>
          </a:p>
          <a:p>
            <a:r>
              <a:rPr lang="en-US"/>
              <a:t>Second, provide a quick overview of the research-in-residence project that I have been part of since May 2021 and the many ways I have felt sick. </a:t>
            </a:r>
          </a:p>
          <a:p>
            <a:r>
              <a:rPr lang="en-US"/>
              <a:t/>
            </a:r>
          </a:p>
          <a:p>
            <a:r>
              <a:rPr lang="en-US"/>
              <a:t>Third, I will dive into the methods that I tinkered with to develop a qualitative impact measurement framework --Yes, I know that it is strange to have qualitative and impact framework in the same sentence, but that's what our residency project received funding to do.</a:t>
            </a:r>
          </a:p>
          <a:p>
            <a:r>
              <a:rPr lang="en-US"/>
              <a:t/>
            </a:r>
          </a:p>
          <a:p>
            <a:r>
              <a:rPr lang="en-US"/>
              <a:t>Finally, I want to share aloud with you the stuckness that I feel as I try to find my path forward in my doctoral studies and as a human being committed to exploring and upholding acts to decolonize the university and any institution I find myself within.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I start with my first act - Sticky -  stickiness or the residue that remains no matter how hard governing institutions try to scrub. </a:t>
            </a:r>
          </a:p>
          <a:p>
            <a:r>
              <a:rPr lang="en-US"/>
              <a:t/>
            </a:r>
          </a:p>
          <a:p>
            <a:r>
              <a:rPr lang="en-US"/>
              <a:t>We engage in research in a post-colonial volatile space which requires the consideration of multiple processes of injustice and ever forming criteria of marginalization. </a:t>
            </a:r>
          </a:p>
          <a:p>
            <a:r>
              <a:rPr lang="en-US"/>
              <a:t/>
            </a:r>
          </a:p>
          <a:p>
            <a:r>
              <a:rPr lang="en-US"/>
              <a:t>Because of this, I turn to Indigenous studies scholar Linda Tuhiwai Te Rina Smith.  </a:t>
            </a:r>
          </a:p>
          <a:p>
            <a:r>
              <a:rPr lang="en-US"/>
              <a:t/>
            </a:r>
          </a:p>
          <a:p>
            <a:r>
              <a:rPr lang="en-US"/>
              <a:t>In the chapter “Research through imperial eyes,”  Smith traces the colonial roots of western research methods. </a:t>
            </a:r>
          </a:p>
          <a:p>
            <a:r>
              <a:rPr lang="en-US"/>
              <a:t> </a:t>
            </a:r>
          </a:p>
          <a:p>
            <a:r>
              <a:rPr lang="en-US"/>
              <a:t>In the text, Smith identifies breaks in knowledge that need to be addressed. </a:t>
            </a:r>
          </a:p>
          <a:p>
            <a:r>
              <a:rPr lang="en-US"/>
              <a:t/>
            </a:r>
          </a:p>
          <a:p>
            <a:r>
              <a:rPr lang="en-US"/>
              <a:t>For instance, Smith discusses Individuality and society. </a:t>
            </a:r>
          </a:p>
          <a:p>
            <a:r>
              <a:rPr lang="en-US"/>
              <a:t/>
            </a:r>
          </a:p>
          <a:p>
            <a:r>
              <a:rPr lang="en-US"/>
              <a:t>Here, the categorization of the self is deconstructed, becoming a foreign and bizarre piece.</a:t>
            </a:r>
          </a:p>
          <a:p>
            <a:r>
              <a:rPr lang="en-US"/>
              <a:t/>
            </a:r>
          </a:p>
          <a:p>
            <a:r>
              <a:rPr lang="en-US"/>
              <a:t>The categorization of the individual as a central component of society was not and is not present in Indigenous communities that experience colonization. </a:t>
            </a:r>
          </a:p>
          <a:p>
            <a:r>
              <a:rPr lang="en-US"/>
              <a:t/>
            </a:r>
          </a:p>
          <a:p>
            <a:r>
              <a:rPr lang="en-US"/>
              <a:t>Community and holistic approaches to governance are a central way of life for many marginalized collectives.  </a:t>
            </a:r>
          </a:p>
          <a:p>
            <a:r>
              <a:rPr lang="en-US"/>
              <a:t/>
            </a:r>
          </a:p>
          <a:p>
            <a:r>
              <a:rPr lang="en-US"/>
              <a:t>For the project and honestly, for every other type of research I have done and will continue to do,</a:t>
            </a:r>
          </a:p>
          <a:p>
            <a:r>
              <a:rPr lang="en-US"/>
              <a:t/>
            </a:r>
          </a:p>
          <a:p>
            <a:r>
              <a:rPr lang="en-US"/>
              <a:t>Making use of research-creation as a methodology and a method has been essential.</a:t>
            </a:r>
          </a:p>
          <a:p>
            <a:r>
              <a:rPr lang="en-US"/>
              <a:t/>
            </a:r>
          </a:p>
          <a:p>
            <a:r>
              <a:rPr lang="en-US"/>
              <a:t>This method stemmed formally in the UK as “Practice-Based research,” where research is directly informed by undertaking a creative and often times, collaborative project.  </a:t>
            </a:r>
          </a:p>
          <a:p>
            <a:r>
              <a:rPr lang="en-US"/>
              <a:t> </a:t>
            </a:r>
          </a:p>
          <a:p>
            <a:r>
              <a:rPr lang="en-US"/>
              <a:t>Drawing from Communication scholars at Concordia University in Montreal, Kim Sawchuk and Owen Chapman’s text entitled “Research-Creation: Intervention, Analysis and “Family Resemblances,” in my own work, I embrace the creation-as-research approach because, quote:</a:t>
            </a:r>
          </a:p>
          <a:p>
            <a:r>
              <a:rPr lang="en-US"/>
              <a:t> </a:t>
            </a:r>
          </a:p>
          <a:p>
            <a:r>
              <a:rPr lang="en-US"/>
              <a:t>“...it is a form of directed exploration through creative processes that includes experimentation, but also analysis, critique, and a profound engagement with theory and questions of method” (Chapman and Sawchuk, p. 19). End quote. </a:t>
            </a:r>
          </a:p>
          <a:p>
            <a:r>
              <a:rPr lang="en-US"/>
              <a:t/>
            </a:r>
          </a:p>
          <a:p>
            <a:r>
              <a:rPr lang="en-US"/>
              <a:t>For me, research-creation works often times do not tell the story of one individual, but can work to demonstrate the importance of communal care.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feminist film and contemporary art scholar Natalie Loveless’s (2020) edited collection “Knowings &amp; Knot,” practitioners, theorists, and community activists come together to review the capabilities of research-creation in capturing and extending affective, queer, anti-racist, and anti-colonial intervention.  </a:t>
            </a:r>
          </a:p>
          <a:p>
            <a:r>
              <a:rPr lang="en-US"/>
              <a:t> </a:t>
            </a:r>
          </a:p>
          <a:p>
            <a:r>
              <a:rPr lang="en-US"/>
              <a:t>Loveless’s research-creation practice asks researchers to evaluate how they do, what they do and for whom? (p. 225). </a:t>
            </a:r>
          </a:p>
          <a:p>
            <a:r>
              <a:rPr lang="en-US"/>
              <a:t> </a:t>
            </a:r>
          </a:p>
          <a:p>
            <a:r>
              <a:rPr lang="en-US"/>
              <a:t>With research-creation, a project's free-range ability allows for expressions that cannot be otherwise captured.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how have I applied research-creation to my work at the PhD level? </a:t>
            </a:r>
          </a:p>
          <a:p>
            <a:r>
              <a:rPr lang="en-US"/>
              <a:t/>
            </a:r>
          </a:p>
          <a:p>
            <a:r>
              <a:rPr lang="en-US"/>
              <a:t>I am lucky enough to be one of 6 resident researchers for Mass Culture, an art support organization who's network spans across turtle island. For this Mitacs-funded project, us researchers had the ability to pitch our own projects. </a:t>
            </a:r>
          </a:p>
          <a:p>
            <a:r>
              <a:rPr lang="en-US"/>
              <a:t/>
            </a:r>
          </a:p>
          <a:p>
            <a:r>
              <a:rPr lang="en-US"/>
              <a:t>As someone who has thought about equity, diversity, and inclusion as distinct processes all my life. My  research stems from a place of lived experience and academic curiosity. </a:t>
            </a:r>
          </a:p>
          <a:p>
            <a:r>
              <a:rPr lang="en-US"/>
              <a:t/>
            </a:r>
          </a:p>
          <a:p>
            <a:r>
              <a:rPr lang="en-US"/>
              <a:t>I provide this quote by policy scholar Dr. Audrey Kobayashi because it really demonstrates the messiness of this work.</a:t>
            </a:r>
          </a:p>
          <a:p>
            <a:r>
              <a:rPr lang="en-US"/>
              <a:t/>
            </a:r>
          </a:p>
          <a:p>
            <a:r>
              <a:rPr lang="en-US"/>
              <a:t>Kobayashi writes QUOTE: </a:t>
            </a:r>
          </a:p>
          <a:p>
            <a:r>
              <a:rPr lang="en-US"/>
              <a:t>The diversity paradigm essentializes difference in the guise of celebrating it. It reduces inequality to generalised particularity, and it ignores historic oppression as the basis for multicultural struggles." END QUOTE</a:t>
            </a:r>
          </a:p>
          <a:p>
            <a:r>
              <a:rPr lang="en-US"/>
              <a:t/>
            </a:r>
          </a:p>
          <a:p>
            <a:r>
              <a:rPr lang="en-US"/>
              <a:t>This is where I become sick the first time. </a:t>
            </a:r>
          </a:p>
          <a:p>
            <a:r>
              <a:rPr lang="en-US"/>
              <a:t/>
            </a:r>
          </a:p>
          <a:p>
            <a:r>
              <a:rPr lang="en-US"/>
              <a:t>Equity is an afterthought in many of the EDI plans scholars I reference in my research have come across. </a:t>
            </a:r>
          </a:p>
          <a:p>
            <a:r>
              <a:rPr lang="en-US"/>
              <a:t/>
            </a:r>
          </a:p>
          <a:p>
            <a:r>
              <a:rPr lang="en-US"/>
              <a:t>It seems that a more diverse staff, leads to more equity which is not the case. </a:t>
            </a:r>
          </a:p>
          <a:p>
            <a:r>
              <a:rPr lang="en-US"/>
              <a:t/>
            </a:r>
          </a:p>
          <a:p>
            <a:r>
              <a:rPr lang="en-US"/>
              <a:t>So instead, my project challenges this trend, searching for a way forward by harnessing the artistic license of the arts and culture sector.  Maybe this might ease the nausea that I feel in my gut and in my heart.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process of the research has been two-fold:</a:t>
            </a:r>
          </a:p>
          <a:p>
            <a:r>
              <a:rPr lang="en-US"/>
              <a:t/>
            </a:r>
          </a:p>
          <a:p>
            <a:r>
              <a:rPr lang="en-US"/>
              <a:t>Developing equity and inclusivity indicators and an impact framework for the cultural sector</a:t>
            </a:r>
          </a:p>
          <a:p>
            <a:r>
              <a:rPr lang="en-US"/>
              <a:t/>
            </a:r>
          </a:p>
          <a:p>
            <a:r>
              <a:rPr lang="en-US"/>
              <a:t>AND </a:t>
            </a:r>
          </a:p>
          <a:p>
            <a:r>
              <a:rPr lang="en-US"/>
              <a:t/>
            </a:r>
          </a:p>
          <a:p>
            <a:r>
              <a:rPr lang="en-US"/>
              <a:t>Developing a framework with impact indicators within a virtual maker-space setting. </a:t>
            </a:r>
          </a:p>
          <a:p>
            <a:r>
              <a:rPr lang="en-US"/>
              <a:t/>
            </a:r>
          </a:p>
          <a:p>
            <a:r>
              <a:rPr lang="en-US"/>
              <a:t/>
            </a:r>
          </a:p>
          <a:p>
            <a:r>
              <a:rPr lang="en-US"/>
              <a:t>This project brought together members such as (and this list is not exhaustive) artists and/or cultural workers who publicly identify as Indigenous, a Person of Colour, Black, a Person with Disabilities (hidden or not), or a member of a LGBTQ2+ community. </a:t>
            </a:r>
          </a:p>
          <a:p>
            <a:r>
              <a:rPr lang="en-US"/>
              <a:t/>
            </a:r>
          </a:p>
          <a:p>
            <a:r>
              <a:rPr lang="en-US"/>
              <a:t>More than anything, this project has strived to foster an equitable space, bringing together myriad perspectives to share and build new ways forward.</a:t>
            </a:r>
          </a:p>
          <a:p>
            <a:r>
              <a:rPr lang="en-US"/>
              <a:t/>
            </a:r>
          </a:p>
          <a:p>
            <a:r>
              <a:rPr lang="en-US"/>
              <a:t/>
            </a:r>
          </a:p>
          <a:p>
            <a:r>
              <a:rPr lang="en-US"/>
              <a:t>My axis of intervention heavily focuses on the commitment to equity, diversity and inclusion principles amongst arts and culture organizations. As part of my residency with Mass Culture, I was tasked to produce a civic impact framework based on fieldwork.</a:t>
            </a:r>
          </a:p>
          <a:p>
            <a:r>
              <a:rPr lang="en-US"/>
              <a:t/>
            </a:r>
          </a:p>
          <a:p>
            <a:r>
              <a:rPr lang="en-US"/>
              <a:t>It has been a bizarre, rewarding, and all-consuming process to say the least. Here I feel sick because - measuring something that you know deep down cannot be measured - to be measured is to go against the principles of collective action and care. </a:t>
            </a:r>
          </a:p>
          <a:p>
            <a:r>
              <a:rPr lang="en-US"/>
              <a:t/>
            </a:r>
          </a:p>
          <a:p>
            <a:r>
              <a:rPr lang="en-US"/>
              <a:t>BUT - the ability to measure is a powerful tool for communities experiencing marginalization. Using metrics to hold institutions accountable to what they said they would do, and by when.</a:t>
            </a:r>
          </a:p>
          <a:p>
            <a:r>
              <a:rPr lang="en-US"/>
              <a:t/>
            </a:r>
          </a:p>
          <a:p>
            <a:r>
              <a:rPr lang="en-US"/>
              <a:t>So we can't just throw away quantitative data - the issue is that we are saturated with it - bursting at the seams with all this numerical data that gets filed away. We need not an alternative, but a more expansive, hollistic method which can be used by participants as well....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do this, my main method to build the framework was through a participatory method I am calling "Maker-space" gatherings. </a:t>
            </a:r>
          </a:p>
          <a:p>
            <a:r>
              <a:rPr lang="en-US"/>
              <a:t/>
            </a:r>
          </a:p>
          <a:p>
            <a:r>
              <a:rPr lang="en-US"/>
              <a:t>[Maker-space gatherings brought folks together virtually to use texture, sound, image, shape and colour to describe how they interpret equity, diversity and inclusion]</a:t>
            </a:r>
          </a:p>
          <a:p>
            <a:r>
              <a:rPr lang="en-US"/>
              <a:t/>
            </a:r>
          </a:p>
          <a:p>
            <a:r>
              <a:rPr lang="en-US"/>
              <a:t>To respond to the questions like “How do you feel about EDI plans broadly?” or “As a cultural/arts worker, what are some of the challenges of fostering a more equitable and diverse space/program?” collaborators were invited to search through a creative commons image and sound database with sensory prompts on the board like: If you could describe EDI using a texture, what would it be? If you could describe EDI using a sound, what would it be? This is reminiscent of photo-elicitation, soliciting reactions based on visuals (Rose, 2016) but in reverse.</a:t>
            </a:r>
          </a:p>
          <a:p>
            <a:r>
              <a:rPr lang="en-US"/>
              <a:t/>
            </a:r>
          </a:p>
          <a:p>
            <a:r>
              <a:rPr lang="en-US"/>
              <a:t>The shapes, sounds, and textures not only tease out some of the deep reflections but also provide much-needed relief from a heavy, and triggering subject.  </a:t>
            </a:r>
          </a:p>
          <a:p>
            <a:r>
              <a:rPr lang="en-US"/>
              <a:t> </a:t>
            </a:r>
          </a:p>
          <a:p>
            <a:r>
              <a:rPr lang="en-US"/>
              <a:t>The final method (for now), feminist manifestos has three characteristics that I hope to adopt as this project is still ongoing. </a:t>
            </a:r>
          </a:p>
          <a:p>
            <a:r>
              <a:rPr lang="en-US"/>
              <a:t/>
            </a:r>
          </a:p>
          <a:p>
            <a:r>
              <a:rPr lang="en-US"/>
              <a:t>First, feminist manifestos call forth a radical tradition that amplifies the importance of collective thinking. </a:t>
            </a:r>
          </a:p>
          <a:p>
            <a:r>
              <a:rPr lang="en-US"/>
              <a:t/>
            </a:r>
          </a:p>
          <a:p>
            <a:r>
              <a:rPr lang="en-US"/>
              <a:t>The RinR framework that was developed, broken apart, rearranged, and built over and over again has strong links back to the voices of the 8 collaborators who joined both maker-space gatherings.</a:t>
            </a:r>
          </a:p>
          <a:p>
            <a:r>
              <a:rPr lang="en-US"/>
              <a:t/>
            </a:r>
          </a:p>
          <a:p>
            <a:r>
              <a:rPr lang="en-US"/>
              <a:t>Responding to myriad inequities across the sector is not something any one person can do alone. Collaborators were also invited to engage in a review of their quotes and the entire framework and received compensation if they were engaging outside their work hours. </a:t>
            </a:r>
          </a:p>
          <a:p>
            <a:r>
              <a:rPr lang="en-US"/>
              <a:t/>
            </a:r>
          </a:p>
          <a:p>
            <a:r>
              <a:rPr lang="en-US"/>
              <a:t>Second, manifestos act as political interventions and disrupt typical procedures (Taylor et al., 2023). This characteristic is one that is peppered throughout the framework’s text. Using action sentences, prompting reflection of the reader, and providing a sort of list of demands.  </a:t>
            </a:r>
          </a:p>
          <a:p>
            <a:r>
              <a:rPr lang="en-US"/>
              <a:t/>
            </a:r>
          </a:p>
          <a:p>
            <a:r>
              <a:rPr lang="en-US"/>
              <a:t>Third and finally, QUOTE: </a:t>
            </a:r>
          </a:p>
          <a:p>
            <a:r>
              <a:rPr lang="en-US"/>
              <a:t/>
            </a:r>
          </a:p>
          <a:p>
            <a:r>
              <a:rPr lang="en-US"/>
              <a:t> “Another admirable aspect of collective feminist declarations is their tendency to contain elements of both theory and practice and still to be written in ways that prioritize accessibility” (Weiss, 2018, p. 23). </a:t>
            </a:r>
          </a:p>
          <a:p>
            <a:r>
              <a:rPr lang="en-US"/>
              <a:t/>
            </a:r>
          </a:p>
          <a:p>
            <a:r>
              <a:rPr lang="en-US"/>
              <a:t>One of the main goals of the RinR project was to ensure accessible access to each of the frameworks developed. </a:t>
            </a:r>
          </a:p>
          <a:p>
            <a:r>
              <a:rPr lang="en-US"/>
              <a:t/>
            </a:r>
          </a:p>
          <a:p>
            <a:r>
              <a:rPr lang="en-US"/>
              <a:t>The public has been able to follow along with the research every step of the way. </a:t>
            </a:r>
          </a:p>
          <a:p>
            <a:r>
              <a:rPr lang="en-US"/>
              <a:t/>
            </a:r>
          </a:p>
          <a:p>
            <a:r>
              <a:rPr lang="en-US"/>
              <a:t>We’ve also prioritized using accessible language and creating video explanations of the frameworks. </a:t>
            </a:r>
          </a:p>
          <a:p>
            <a:r>
              <a:rPr lang="en-US"/>
              <a:t/>
            </a:r>
          </a:p>
          <a:p>
            <a:r>
              <a:rPr lang="en-US"/>
              <a:t>The eventual publication of this research will be submitted to an open-source journal so that folks do not hit the paywall to engage.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framework is a spiral existing in an open terrain that encourages movement, winding down onto itself into a core point, only to spring out, becoming larger and larger after each component is engaged. It encourages process, rather than progress. </a:t>
            </a:r>
          </a:p>
          <a:p>
            <a:r>
              <a:rPr lang="en-US"/>
              <a:t/>
            </a:r>
          </a:p>
          <a:p>
            <a:r>
              <a:rPr lang="en-US"/>
              <a:t>This approach acknowledges that process and progress are two distinct entities. </a:t>
            </a:r>
          </a:p>
          <a:p>
            <a:r>
              <a:rPr lang="en-US"/>
              <a:t/>
            </a:r>
          </a:p>
          <a:p>
            <a:r>
              <a:rPr lang="en-US"/>
              <a:t>The former presupposes that each choice builds one articulation of a constructed assemblage, and the latter assumes there is a final destination. </a:t>
            </a:r>
          </a:p>
          <a:p>
            <a:r>
              <a:rPr lang="en-US"/>
              <a:t/>
            </a:r>
          </a:p>
          <a:p>
            <a:r>
              <a:rPr lang="en-US"/>
              <a:t>In the case of equity, there is no destination, because if we assumed there was, we will have missed the point. With process, what happens is as the spiral becomes larger, the pillars begin to intertwine, and their interventions, become natural processes to all parties engaging with them. </a:t>
            </a:r>
          </a:p>
          <a:p>
            <a:r>
              <a:rPr lang="en-US"/>
              <a:t/>
            </a:r>
          </a:p>
          <a:p>
            <a:r>
              <a:rPr lang="en-US"/>
              <a:t>Moreover, the four pillars act either for process through guidance or as communal qualities depending on the level of engagement by an organization. </a:t>
            </a:r>
          </a:p>
          <a:p>
            <a:r>
              <a:rPr lang="en-US"/>
              <a:t/>
            </a:r>
          </a:p>
          <a:p>
            <a:r>
              <a:rPr lang="en-US"/>
              <a:t>The pillars developed from the maker-space gatherings and built upon from roundtable conversations in Whitehorse, the Yukon and Edmonton Alberta, and Toronto, Ontario are as follows: </a:t>
            </a:r>
          </a:p>
          <a:p>
            <a:r>
              <a:rPr lang="en-US"/>
              <a:t/>
            </a:r>
          </a:p>
          <a:p>
            <a:r>
              <a:rPr lang="en-US"/>
              <a:t>1. Pulse Check – surveying the terrain</a:t>
            </a:r>
          </a:p>
          <a:p>
            <a:r>
              <a:rPr lang="en-US"/>
              <a:t/>
            </a:r>
          </a:p>
          <a:p>
            <a:r>
              <a:rPr lang="en-US"/>
              <a:t>2. Transparency and Socialization – Community engagement and transparency throughout development </a:t>
            </a:r>
          </a:p>
          <a:p>
            <a:r>
              <a:rPr lang="en-US"/>
              <a:t/>
            </a:r>
          </a:p>
          <a:p>
            <a:r>
              <a:rPr lang="en-US"/>
              <a:t>3. Effective and Affective Equity – concrete and realistic measures and plans. (Though Affect is qualitative – can’t be measured or at least not in a uniform way)</a:t>
            </a:r>
          </a:p>
          <a:p>
            <a:r>
              <a:rPr lang="en-US"/>
              <a:t/>
            </a:r>
          </a:p>
          <a:p>
            <a:r>
              <a:rPr lang="en-US"/>
              <a:t>4. Continu (or living) – always unfinished because there is no end to this work. The cycle, adjacent to the current one we live in continues. </a:t>
            </a:r>
          </a:p>
          <a:p>
            <a:r>
              <a:rPr lang="en-US"/>
              <a:t> </a:t>
            </a:r>
          </a:p>
          <a:p>
            <a:r>
              <a:rPr lang="en-US"/>
              <a:t>Indicators were tricky - they are meant to have a check box beside them - a way to say "I've done this" a way to say "I've got x points" but I decided I wouldn't do that. I'd frame the offerings of collaborators as principles for human and more-than-human care. </a:t>
            </a:r>
          </a:p>
          <a:p>
            <a:r>
              <a:rPr lang="en-US"/>
              <a:t> </a:t>
            </a:r>
          </a:p>
          <a:p>
            <a:r>
              <a:rPr lang="en-US"/>
              <a:t>How do we measure equity? </a:t>
            </a:r>
          </a:p>
          <a:p>
            <a:r>
              <a:rPr lang="en-US"/>
              <a:t>That is something only each individual can generate for themselves.</a:t>
            </a:r>
          </a:p>
          <a:p>
            <a:r>
              <a:rPr lang="en-US"/>
              <a:t> </a:t>
            </a:r>
          </a:p>
          <a:p>
            <a:r>
              <a:rPr lang="en-US"/>
              <a:t>  </a:t>
            </a:r>
          </a:p>
          <a:p>
            <a:r>
              <a:rPr lang="en-US"/>
              <a:t>I would be lying if I didn’t say that I am caught in the intricate web of this project.</a:t>
            </a:r>
          </a:p>
          <a:p>
            <a:r>
              <a:rPr lang="en-US"/>
              <a:t> </a:t>
            </a:r>
          </a:p>
          <a:p>
            <a:r>
              <a:rPr lang="en-US"/>
              <a:t>How do I maintain the tension between reporting data to identify an increase in diverse staff, organizations, and projects alongside qualitative experience and feelings full acceptance? </a:t>
            </a:r>
          </a:p>
          <a:p>
            <a:r>
              <a:rPr lang="en-US"/>
              <a:t> </a:t>
            </a:r>
          </a:p>
          <a:p>
            <a:r>
              <a:rPr lang="en-US"/>
              <a:t>How do I develop indicators that uphold the importance of constant reevaluation, but also provide a static impact framework?</a:t>
            </a:r>
          </a:p>
          <a:p>
            <a:r>
              <a:rPr lang="en-US"/>
              <a:t/>
            </a:r>
          </a:p>
          <a:p>
            <a:r>
              <a:rPr lang="en-US"/>
              <a:t/>
            </a:r>
          </a:p>
          <a:p>
            <a:r>
              <a:rPr lang="en-US"/>
              <a:t/>
            </a:r>
          </a:p>
          <a:p>
            <a:r>
              <a:rPr lang="en-US"/>
              <a:t>Interpersonal challenges: </a:t>
            </a:r>
          </a:p>
          <a:p>
            <a:r>
              <a:rPr lang="en-US"/>
              <a:t>1.	Long history of extractive scientific and environmental research taking place in Northern communities by southern researchers and teams. </a:t>
            </a:r>
          </a:p>
          <a:p>
            <a:r>
              <a:rPr lang="en-US"/>
              <a:t>2.	Relationships between community members and organizations/government charged</a:t>
            </a:r>
          </a:p>
          <a:p>
            <a:r>
              <a:rPr lang="en-US"/>
              <a:t>3.	My own positionality as a researcher/outsider/always arriving marginalized </a:t>
            </a:r>
          </a:p>
          <a:p>
            <a:r>
              <a:rPr lang="en-US"/>
              <a:t>4.	Time </a:t>
            </a:r>
          </a:p>
          <a:p>
            <a:r>
              <a:rPr lang="en-US"/>
              <a:t>5.	Failure and immediacy - immediacy breading feelings of ethical failure as a researcher. I want to ensure that my collaborators are just that, collaborators and not participants but the constraints of academia and industry work make this difficult. It is also difficult to wear so many hats as a PhD student and have the time to conduct participatory research with the devotion it requires.  </a:t>
            </a:r>
          </a:p>
          <a:p>
            <a:r>
              <a:rPr lang="en-US"/>
              <a:t/>
            </a:r>
          </a:p>
          <a:p>
            <a:r>
              <a:rPr lang="en-US"/>
              <a:t>This is a long list of challenges, but challenges are not at all negative. With challenges comes work. With challenges comes solution generating and this cannot be done alone. </a:t>
            </a:r>
          </a:p>
          <a:p>
            <a:r>
              <a:rPr lang="en-US"/>
              <a:t/>
            </a:r>
          </a:p>
          <a:p>
            <a:r>
              <a:rPr lang="en-US"/>
              <a:t>There is so much more that I want to say but most of it has not yet been processed by me both tangibly and emotionally. </a:t>
            </a:r>
          </a:p>
          <a:p>
            <a:r>
              <a:rPr lang="en-US"/>
              <a:t/>
            </a:r>
          </a:p>
          <a:p>
            <a:r>
              <a:rPr lang="en-US"/>
              <a:t>But one thing is for certain,  the most invaluable and important piece of this research has been to develop community relationships and to nurture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framework has been released but I am stuck because I am still processing bouncing around the distinct identities and expectations of three different cities in two different provinces and one territory.  </a:t>
            </a:r>
          </a:p>
          <a:p>
            <a:r>
              <a:rPr lang="en-US"/>
              <a:t/>
            </a:r>
          </a:p>
          <a:p>
            <a:r>
              <a:rPr lang="en-US"/>
              <a:t>I am stuck because funding dries up, people change vocations, and life goes on but everything in this work has no end. </a:t>
            </a:r>
          </a:p>
          <a:p>
            <a:r>
              <a:rPr lang="en-US"/>
              <a:t/>
            </a:r>
          </a:p>
          <a:p>
            <a:r>
              <a:rPr lang="en-US"/>
              <a:t>I am struggling with writing a journal article on this research, because I cannot seem to conclude with anything other than this is a non-conclusion. I am stuck because I am afraid that once I wrap things up in the traditional sense I have to move on. But how do I move on when I am only now given the space to think more deeply about how this process has been?</a:t>
            </a:r>
          </a:p>
          <a:p>
            <a:r>
              <a:rPr lang="en-US"/>
              <a:t/>
            </a:r>
          </a:p>
          <a:p>
            <a:r>
              <a:rPr lang="en-US"/>
              <a:t>Though.  what I can say is that the research-in-residence project is now in its use-case study phase where I am paired with an arts organization to adapt the framework for their realistic needs. So maybe I forgo a conclusion for now... </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notesSlides/notesSlide11.xml" Type="http://schemas.openxmlformats.org/officeDocument/2006/relationships/notesSlid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3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jpe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 Id="rId5" Target="../media/image18.jpeg" Type="http://schemas.openxmlformats.org/officeDocument/2006/relationships/image"/><Relationship Id="rId6" Target="../media/image19.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https://miro.com/app/board/uXjVM-ffqQo=/?moveToWidget=3458764560419610609&amp;cot=14" TargetMode="External" Type="http://schemas.openxmlformats.org/officeDocument/2006/relationships/hyperlink"/></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8E9"/>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4972545">
            <a:off x="-2856714" y="-5442448"/>
            <a:ext cx="10578966" cy="11421286"/>
          </a:xfrm>
          <a:custGeom>
            <a:avLst/>
            <a:gdLst/>
            <a:ahLst/>
            <a:cxnLst/>
            <a:rect r="r" b="b" t="t" l="l"/>
            <a:pathLst>
              <a:path h="11421286" w="10578966">
                <a:moveTo>
                  <a:pt x="0" y="0"/>
                </a:moveTo>
                <a:lnTo>
                  <a:pt x="10578967" y="0"/>
                </a:lnTo>
                <a:lnTo>
                  <a:pt x="10578967" y="11421286"/>
                </a:lnTo>
                <a:lnTo>
                  <a:pt x="0" y="114212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5400000">
            <a:off x="12008875" y="-702589"/>
            <a:ext cx="17375562" cy="18435609"/>
          </a:xfrm>
          <a:custGeom>
            <a:avLst/>
            <a:gdLst/>
            <a:ahLst/>
            <a:cxnLst/>
            <a:rect r="r" b="b" t="t" l="l"/>
            <a:pathLst>
              <a:path h="18435609" w="17375562">
                <a:moveTo>
                  <a:pt x="0" y="0"/>
                </a:moveTo>
                <a:lnTo>
                  <a:pt x="17375562" y="0"/>
                </a:lnTo>
                <a:lnTo>
                  <a:pt x="17375562" y="18435609"/>
                </a:lnTo>
                <a:lnTo>
                  <a:pt x="0" y="184356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false" flipV="false" rot="-10316730">
            <a:off x="-1381685" y="6288728"/>
            <a:ext cx="7628908" cy="6637150"/>
          </a:xfrm>
          <a:custGeom>
            <a:avLst/>
            <a:gdLst/>
            <a:ahLst/>
            <a:cxnLst/>
            <a:rect r="r" b="b" t="t" l="l"/>
            <a:pathLst>
              <a:path h="6637150" w="7628908">
                <a:moveTo>
                  <a:pt x="0" y="0"/>
                </a:moveTo>
                <a:lnTo>
                  <a:pt x="7628909" y="0"/>
                </a:lnTo>
                <a:lnTo>
                  <a:pt x="7628909" y="6637150"/>
                </a:lnTo>
                <a:lnTo>
                  <a:pt x="0" y="66371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5" id="5"/>
          <p:cNvGrpSpPr/>
          <p:nvPr/>
        </p:nvGrpSpPr>
        <p:grpSpPr>
          <a:xfrm rot="0">
            <a:off x="2859146" y="3272090"/>
            <a:ext cx="12569707" cy="2952994"/>
            <a:chOff x="0" y="0"/>
            <a:chExt cx="16759610" cy="3937325"/>
          </a:xfrm>
        </p:grpSpPr>
        <p:sp>
          <p:nvSpPr>
            <p:cNvPr name="TextBox 6" id="6"/>
            <p:cNvSpPr txBox="true"/>
            <p:nvPr/>
          </p:nvSpPr>
          <p:spPr>
            <a:xfrm rot="0">
              <a:off x="0" y="38100"/>
              <a:ext cx="16759610" cy="2985347"/>
            </a:xfrm>
            <a:prstGeom prst="rect">
              <a:avLst/>
            </a:prstGeom>
          </p:spPr>
          <p:txBody>
            <a:bodyPr anchor="t" rtlCol="false" tIns="0" lIns="0" bIns="0" rIns="0">
              <a:spAutoFit/>
            </a:bodyPr>
            <a:lstStyle/>
            <a:p>
              <a:pPr algn="ctr">
                <a:lnSpc>
                  <a:spcPts val="5829"/>
                </a:lnSpc>
              </a:pPr>
              <a:r>
                <a:rPr lang="en-US" sz="5299">
                  <a:solidFill>
                    <a:srgbClr val="000000"/>
                  </a:solidFill>
                  <a:latin typeface="Archivo Narrow Bold"/>
                </a:rPr>
                <a:t>STICKY, SICK, STUCK: RESEARCHING EQUITY IN THE CANADIAN PUBLIC ARTS USING CREATIVE METHODS </a:t>
              </a:r>
            </a:p>
          </p:txBody>
        </p:sp>
        <p:sp>
          <p:nvSpPr>
            <p:cNvPr name="TextBox 7" id="7"/>
            <p:cNvSpPr txBox="true"/>
            <p:nvPr/>
          </p:nvSpPr>
          <p:spPr>
            <a:xfrm rot="0">
              <a:off x="379619" y="3229723"/>
              <a:ext cx="16000371" cy="707602"/>
            </a:xfrm>
            <a:prstGeom prst="rect">
              <a:avLst/>
            </a:prstGeom>
          </p:spPr>
          <p:txBody>
            <a:bodyPr anchor="t" rtlCol="false" tIns="0" lIns="0" bIns="0" rIns="0">
              <a:spAutoFit/>
            </a:bodyPr>
            <a:lstStyle/>
            <a:p>
              <a:pPr algn="ctr" marL="0" indent="0" lvl="0">
                <a:lnSpc>
                  <a:spcPts val="4479"/>
                </a:lnSpc>
                <a:spcBef>
                  <a:spcPct val="0"/>
                </a:spcBef>
              </a:pPr>
            </a:p>
          </p:txBody>
        </p:sp>
      </p:grpSp>
      <p:grpSp>
        <p:nvGrpSpPr>
          <p:cNvPr name="Group 8" id="8"/>
          <p:cNvGrpSpPr/>
          <p:nvPr/>
        </p:nvGrpSpPr>
        <p:grpSpPr>
          <a:xfrm rot="0">
            <a:off x="3413737" y="6518008"/>
            <a:ext cx="9931252" cy="1278322"/>
            <a:chOff x="0" y="0"/>
            <a:chExt cx="13241669" cy="1704429"/>
          </a:xfrm>
        </p:grpSpPr>
        <p:sp>
          <p:nvSpPr>
            <p:cNvPr name="TextBox 9" id="9"/>
            <p:cNvSpPr txBox="true"/>
            <p:nvPr/>
          </p:nvSpPr>
          <p:spPr>
            <a:xfrm rot="0">
              <a:off x="1465324" y="0"/>
              <a:ext cx="11776345" cy="965200"/>
            </a:xfrm>
            <a:prstGeom prst="rect">
              <a:avLst/>
            </a:prstGeom>
          </p:spPr>
          <p:txBody>
            <a:bodyPr anchor="t" rtlCol="false" tIns="0" lIns="0" bIns="0" rIns="0">
              <a:spAutoFit/>
            </a:bodyPr>
            <a:lstStyle/>
            <a:p>
              <a:pPr algn="ctr">
                <a:lnSpc>
                  <a:spcPts val="2879"/>
                </a:lnSpc>
              </a:pPr>
              <a:r>
                <a:rPr lang="en-US" sz="2400">
                  <a:solidFill>
                    <a:srgbClr val="000000"/>
                  </a:solidFill>
                  <a:latin typeface="Poppins Medium"/>
                </a:rPr>
                <a:t>Shanice Bernicky, Carleton University (Ottawa, Canada)</a:t>
              </a:r>
            </a:p>
            <a:p>
              <a:pPr algn="ctr">
                <a:lnSpc>
                  <a:spcPts val="2879"/>
                </a:lnSpc>
              </a:pPr>
              <a:r>
                <a:rPr lang="en-US" sz="2400">
                  <a:solidFill>
                    <a:srgbClr val="000000"/>
                  </a:solidFill>
                  <a:latin typeface="Poppins Medium"/>
                </a:rPr>
                <a:t> PhD Student &amp; Mass Culture Resident Researcher</a:t>
              </a:r>
            </a:p>
          </p:txBody>
        </p:sp>
        <p:sp>
          <p:nvSpPr>
            <p:cNvPr name="TextBox 10" id="10"/>
            <p:cNvSpPr txBox="true"/>
            <p:nvPr/>
          </p:nvSpPr>
          <p:spPr>
            <a:xfrm rot="0">
              <a:off x="0" y="1259929"/>
              <a:ext cx="13241669" cy="444500"/>
            </a:xfrm>
            <a:prstGeom prst="rect">
              <a:avLst/>
            </a:prstGeom>
          </p:spPr>
          <p:txBody>
            <a:bodyPr anchor="t" rtlCol="false" tIns="0" lIns="0" bIns="0" rIns="0">
              <a:spAutoFit/>
            </a:bodyPr>
            <a:lstStyle/>
            <a:p>
              <a:pPr algn="r">
                <a:lnSpc>
                  <a:spcPts val="2639"/>
                </a:lnSpc>
              </a:pPr>
            </a:p>
          </p:txBody>
        </p:sp>
      </p:grpSp>
      <p:sp>
        <p:nvSpPr>
          <p:cNvPr name="TextBox 11" id="11"/>
          <p:cNvSpPr txBox="true"/>
          <p:nvPr/>
        </p:nvSpPr>
        <p:spPr>
          <a:xfrm rot="0">
            <a:off x="4165677" y="8167805"/>
            <a:ext cx="9179312" cy="824865"/>
          </a:xfrm>
          <a:prstGeom prst="rect">
            <a:avLst/>
          </a:prstGeom>
        </p:spPr>
        <p:txBody>
          <a:bodyPr anchor="t" rtlCol="false" tIns="0" lIns="0" bIns="0" rIns="0">
            <a:spAutoFit/>
          </a:bodyPr>
          <a:lstStyle/>
          <a:p>
            <a:pPr algn="ctr">
              <a:lnSpc>
                <a:spcPts val="3359"/>
              </a:lnSpc>
            </a:pPr>
            <a:r>
              <a:rPr lang="en-US" sz="2399">
                <a:solidFill>
                  <a:srgbClr val="000000"/>
                </a:solidFill>
                <a:latin typeface="Poppins Light Bold"/>
              </a:rPr>
              <a:t>Practice as Research Speaker Series</a:t>
            </a:r>
          </a:p>
          <a:p>
            <a:pPr algn="just">
              <a:lnSpc>
                <a:spcPts val="3359"/>
              </a:lnSpc>
            </a:pPr>
            <a:r>
              <a:rPr lang="en-US" sz="2399">
                <a:solidFill>
                  <a:srgbClr val="000000"/>
                </a:solidFill>
                <a:latin typeface="Poppins Light"/>
              </a:rPr>
              <a:t>                                   December 4, 2023 </a:t>
            </a:r>
          </a:p>
        </p:txBody>
      </p:sp>
      <p:sp>
        <p:nvSpPr>
          <p:cNvPr name="TextBox 12" id="12"/>
          <p:cNvSpPr txBox="true"/>
          <p:nvPr/>
        </p:nvSpPr>
        <p:spPr>
          <a:xfrm rot="0">
            <a:off x="17551453" y="9172575"/>
            <a:ext cx="229865"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8E9"/>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true" flipV="false" rot="0">
            <a:off x="11202239" y="-9815435"/>
            <a:ext cx="13395093" cy="14333270"/>
          </a:xfrm>
          <a:custGeom>
            <a:avLst/>
            <a:gdLst/>
            <a:ahLst/>
            <a:cxnLst/>
            <a:rect r="r" b="b" t="t" l="l"/>
            <a:pathLst>
              <a:path h="14333270" w="13395093">
                <a:moveTo>
                  <a:pt x="13395093" y="0"/>
                </a:moveTo>
                <a:lnTo>
                  <a:pt x="0" y="0"/>
                </a:lnTo>
                <a:lnTo>
                  <a:pt x="0" y="14333270"/>
                </a:lnTo>
                <a:lnTo>
                  <a:pt x="13395093" y="14333270"/>
                </a:lnTo>
                <a:lnTo>
                  <a:pt x="1339509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1137444" y="1019175"/>
            <a:ext cx="11852993" cy="1685925"/>
          </a:xfrm>
          <a:prstGeom prst="rect">
            <a:avLst/>
          </a:prstGeom>
        </p:spPr>
        <p:txBody>
          <a:bodyPr anchor="t" rtlCol="false" tIns="0" lIns="0" bIns="0" rIns="0">
            <a:spAutoFit/>
          </a:bodyPr>
          <a:lstStyle/>
          <a:p>
            <a:pPr>
              <a:lnSpc>
                <a:spcPts val="13200"/>
              </a:lnSpc>
            </a:pPr>
            <a:r>
              <a:rPr lang="en-US" sz="11000">
                <a:solidFill>
                  <a:srgbClr val="000000"/>
                </a:solidFill>
                <a:latin typeface="Archivo Narrow Bold"/>
              </a:rPr>
              <a:t>THANK YOU!</a:t>
            </a:r>
          </a:p>
        </p:txBody>
      </p:sp>
      <p:sp>
        <p:nvSpPr>
          <p:cNvPr name="TextBox 4" id="4"/>
          <p:cNvSpPr txBox="true"/>
          <p:nvPr/>
        </p:nvSpPr>
        <p:spPr>
          <a:xfrm rot="0">
            <a:off x="10389207" y="4916393"/>
            <a:ext cx="7510578" cy="3895725"/>
          </a:xfrm>
          <a:prstGeom prst="rect">
            <a:avLst/>
          </a:prstGeom>
        </p:spPr>
        <p:txBody>
          <a:bodyPr anchor="t" rtlCol="false" tIns="0" lIns="0" bIns="0" rIns="0">
            <a:spAutoFit/>
          </a:bodyPr>
          <a:lstStyle/>
          <a:p>
            <a:pPr>
              <a:lnSpc>
                <a:spcPts val="3899"/>
              </a:lnSpc>
            </a:pPr>
            <a:r>
              <a:rPr lang="en-US" sz="2999">
                <a:solidFill>
                  <a:srgbClr val="000000"/>
                </a:solidFill>
                <a:latin typeface="Poppins"/>
              </a:rPr>
              <a:t>Feel free to reach me at :  shanicebernicky@cmail.carleton.ca</a:t>
            </a:r>
          </a:p>
          <a:p>
            <a:pPr>
              <a:lnSpc>
                <a:spcPts val="3899"/>
              </a:lnSpc>
            </a:pPr>
          </a:p>
          <a:p>
            <a:pPr>
              <a:lnSpc>
                <a:spcPts val="3899"/>
              </a:lnSpc>
            </a:pPr>
            <a:r>
              <a:rPr lang="en-US" sz="2999">
                <a:solidFill>
                  <a:srgbClr val="000000"/>
                </a:solidFill>
                <a:latin typeface="Poppins"/>
              </a:rPr>
              <a:t>Visit this webpage for more about the Researcher-in-Residence project: https://massculture.ca/research-in-residence/ </a:t>
            </a:r>
          </a:p>
          <a:p>
            <a:pPr>
              <a:lnSpc>
                <a:spcPts val="3899"/>
              </a:lnSpc>
            </a:pPr>
          </a:p>
        </p:txBody>
      </p:sp>
      <p:sp>
        <p:nvSpPr>
          <p:cNvPr name="Freeform 5" id="5">
            <a:extLst>
              <a:ext uri="{C183D7F6-B498-43B3-948B-1728B52AA6E4}">
                <adec:decorative xmlns:adec="http://schemas.microsoft.com/office/drawing/2017/decorative" val="1"/>
              </a:ext>
            </a:extLst>
          </p:cNvPr>
          <p:cNvSpPr/>
          <p:nvPr/>
        </p:nvSpPr>
        <p:spPr>
          <a:xfrm flipH="false" flipV="false" rot="2700000">
            <a:off x="-3024182" y="6145130"/>
            <a:ext cx="11797300" cy="7815711"/>
          </a:xfrm>
          <a:custGeom>
            <a:avLst/>
            <a:gdLst/>
            <a:ahLst/>
            <a:cxnLst/>
            <a:rect r="r" b="b" t="t" l="l"/>
            <a:pathLst>
              <a:path h="7815711" w="11797300">
                <a:moveTo>
                  <a:pt x="0" y="0"/>
                </a:moveTo>
                <a:lnTo>
                  <a:pt x="11797300" y="0"/>
                </a:lnTo>
                <a:lnTo>
                  <a:pt x="11797300" y="7815711"/>
                </a:lnTo>
                <a:lnTo>
                  <a:pt x="0" y="78157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7399872" y="9172575"/>
            <a:ext cx="533028"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5"/>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10263452" y="3444928"/>
            <a:ext cx="7380525" cy="4889598"/>
          </a:xfrm>
          <a:custGeom>
            <a:avLst/>
            <a:gdLst/>
            <a:ahLst/>
            <a:cxnLst/>
            <a:rect r="r" b="b" t="t" l="l"/>
            <a:pathLst>
              <a:path h="4889598" w="7380525">
                <a:moveTo>
                  <a:pt x="0" y="0"/>
                </a:moveTo>
                <a:lnTo>
                  <a:pt x="7380524" y="0"/>
                </a:lnTo>
                <a:lnTo>
                  <a:pt x="7380524" y="4889598"/>
                </a:lnTo>
                <a:lnTo>
                  <a:pt x="0" y="48895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8179256">
            <a:off x="2319993" y="4238258"/>
            <a:ext cx="3886409" cy="4022157"/>
          </a:xfrm>
          <a:custGeom>
            <a:avLst/>
            <a:gdLst/>
            <a:ahLst/>
            <a:cxnLst/>
            <a:rect r="r" b="b" t="t" l="l"/>
            <a:pathLst>
              <a:path h="4022157" w="3886409">
                <a:moveTo>
                  <a:pt x="0" y="0"/>
                </a:moveTo>
                <a:lnTo>
                  <a:pt x="3886409" y="0"/>
                </a:lnTo>
                <a:lnTo>
                  <a:pt x="3886409" y="4022158"/>
                </a:lnTo>
                <a:lnTo>
                  <a:pt x="0" y="40221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236457" y="2011060"/>
            <a:ext cx="3672056" cy="3996796"/>
          </a:xfrm>
          <a:custGeom>
            <a:avLst/>
            <a:gdLst/>
            <a:ahLst/>
            <a:cxnLst/>
            <a:rect r="r" b="b" t="t" l="l"/>
            <a:pathLst>
              <a:path h="3996796" w="3672056">
                <a:moveTo>
                  <a:pt x="0" y="0"/>
                </a:moveTo>
                <a:lnTo>
                  <a:pt x="3672056" y="0"/>
                </a:lnTo>
                <a:lnTo>
                  <a:pt x="3672056" y="3996796"/>
                </a:lnTo>
                <a:lnTo>
                  <a:pt x="0" y="39967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descr="Image of references - for full reference page please email me at shanicebernicky@cmail.carleton.ca"/>
          <p:cNvSpPr/>
          <p:nvPr/>
        </p:nvSpPr>
        <p:spPr>
          <a:xfrm flipH="false" flipV="false" rot="0">
            <a:off x="635670" y="2009829"/>
            <a:ext cx="8122844" cy="7890007"/>
          </a:xfrm>
          <a:custGeom>
            <a:avLst/>
            <a:gdLst/>
            <a:ahLst/>
            <a:cxnLst/>
            <a:rect r="r" b="b" t="t" l="l"/>
            <a:pathLst>
              <a:path h="7890007" w="8122844">
                <a:moveTo>
                  <a:pt x="0" y="0"/>
                </a:moveTo>
                <a:lnTo>
                  <a:pt x="8122844" y="0"/>
                </a:lnTo>
                <a:lnTo>
                  <a:pt x="8122844" y="7890008"/>
                </a:lnTo>
                <a:lnTo>
                  <a:pt x="0" y="7890008"/>
                </a:lnTo>
                <a:lnTo>
                  <a:pt x="0" y="0"/>
                </a:lnTo>
                <a:close/>
              </a:path>
            </a:pathLst>
          </a:custGeom>
          <a:blipFill>
            <a:blip r:embed="rId9"/>
            <a:stretch>
              <a:fillRect l="0" t="0" r="0" b="-16379"/>
            </a:stretch>
          </a:blipFill>
        </p:spPr>
      </p:sp>
      <p:sp>
        <p:nvSpPr>
          <p:cNvPr name="Freeform 6" id="6" descr="Image of references - for full reference page please email me at shanicebernicky@cmail.carleton.ca"/>
          <p:cNvSpPr/>
          <p:nvPr/>
        </p:nvSpPr>
        <p:spPr>
          <a:xfrm flipH="false" flipV="false" rot="0">
            <a:off x="9168009" y="2011060"/>
            <a:ext cx="6979622" cy="1014768"/>
          </a:xfrm>
          <a:custGeom>
            <a:avLst/>
            <a:gdLst/>
            <a:ahLst/>
            <a:cxnLst/>
            <a:rect r="r" b="b" t="t" l="l"/>
            <a:pathLst>
              <a:path h="1014768" w="6979622">
                <a:moveTo>
                  <a:pt x="0" y="0"/>
                </a:moveTo>
                <a:lnTo>
                  <a:pt x="6979622" y="0"/>
                </a:lnTo>
                <a:lnTo>
                  <a:pt x="6979622" y="1014768"/>
                </a:lnTo>
                <a:lnTo>
                  <a:pt x="0" y="1014768"/>
                </a:lnTo>
                <a:lnTo>
                  <a:pt x="0" y="0"/>
                </a:lnTo>
                <a:close/>
              </a:path>
            </a:pathLst>
          </a:custGeom>
          <a:blipFill>
            <a:blip r:embed="rId9"/>
            <a:stretch>
              <a:fillRect l="0" t="-677518" r="0" b="0"/>
            </a:stretch>
          </a:blipFill>
        </p:spPr>
      </p:sp>
      <p:sp>
        <p:nvSpPr>
          <p:cNvPr name="TextBox 7" id="7"/>
          <p:cNvSpPr txBox="true"/>
          <p:nvPr/>
        </p:nvSpPr>
        <p:spPr>
          <a:xfrm rot="0">
            <a:off x="0" y="457200"/>
            <a:ext cx="12323042" cy="1133475"/>
          </a:xfrm>
          <a:prstGeom prst="rect">
            <a:avLst/>
          </a:prstGeom>
        </p:spPr>
        <p:txBody>
          <a:bodyPr anchor="t" rtlCol="false" tIns="0" lIns="0" bIns="0" rIns="0">
            <a:spAutoFit/>
          </a:bodyPr>
          <a:lstStyle/>
          <a:p>
            <a:pPr algn="ctr">
              <a:lnSpc>
                <a:spcPts val="8880"/>
              </a:lnSpc>
            </a:pPr>
            <a:r>
              <a:rPr lang="en-US" sz="7400">
                <a:solidFill>
                  <a:srgbClr val="000000"/>
                </a:solidFill>
                <a:latin typeface="Archivo Narrow Bold"/>
              </a:rPr>
              <a:t>ACADEMIC RESOURCES</a:t>
            </a:r>
          </a:p>
        </p:txBody>
      </p:sp>
      <p:sp>
        <p:nvSpPr>
          <p:cNvPr name="Freeform 8" id="8">
            <a:extLst>
              <a:ext uri="{C183D7F6-B498-43B3-948B-1728B52AA6E4}">
                <adec:decorative xmlns:adec="http://schemas.microsoft.com/office/drawing/2017/decorative" val="1"/>
              </a:ext>
            </a:extLst>
          </p:cNvPr>
          <p:cNvSpPr/>
          <p:nvPr/>
        </p:nvSpPr>
        <p:spPr>
          <a:xfrm flipH="false" flipV="false" rot="-10800000">
            <a:off x="10947837" y="7243602"/>
            <a:ext cx="7315200" cy="3604399"/>
          </a:xfrm>
          <a:custGeom>
            <a:avLst/>
            <a:gdLst/>
            <a:ahLst/>
            <a:cxnLst/>
            <a:rect r="r" b="b" t="t" l="l"/>
            <a:pathLst>
              <a:path h="3604399" w="7315200">
                <a:moveTo>
                  <a:pt x="0" y="0"/>
                </a:moveTo>
                <a:lnTo>
                  <a:pt x="7315200" y="0"/>
                </a:lnTo>
                <a:lnTo>
                  <a:pt x="7315200" y="3604398"/>
                </a:lnTo>
                <a:lnTo>
                  <a:pt x="0" y="360439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17436558" y="9172575"/>
            <a:ext cx="459656"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11</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8AB7DD"/>
        </a:solidFill>
      </p:bgPr>
    </p:bg>
    <p:spTree>
      <p:nvGrpSpPr>
        <p:cNvPr id="1" name=""/>
        <p:cNvGrpSpPr/>
        <p:nvPr/>
      </p:nvGrpSpPr>
      <p:grpSpPr>
        <a:xfrm>
          <a:off x="0" y="0"/>
          <a:ext cx="0" cy="0"/>
          <a:chOff x="0" y="0"/>
          <a:chExt cx="0" cy="0"/>
        </a:xfrm>
      </p:grpSpPr>
      <p:sp>
        <p:nvSpPr>
          <p:cNvPr name="Freeform 2" id="2"/>
          <p:cNvSpPr/>
          <p:nvPr/>
        </p:nvSpPr>
        <p:spPr>
          <a:xfrm flipH="false" flipV="false" rot="-2356616">
            <a:off x="-1780591" y="-7086143"/>
            <a:ext cx="22856984" cy="17288192"/>
          </a:xfrm>
          <a:custGeom>
            <a:avLst/>
            <a:gdLst/>
            <a:ahLst/>
            <a:cxnLst/>
            <a:rect r="r" b="b" t="t" l="l"/>
            <a:pathLst>
              <a:path h="17288192" w="22856984">
                <a:moveTo>
                  <a:pt x="0" y="0"/>
                </a:moveTo>
                <a:lnTo>
                  <a:pt x="22856984" y="0"/>
                </a:lnTo>
                <a:lnTo>
                  <a:pt x="22856984" y="17288191"/>
                </a:lnTo>
                <a:lnTo>
                  <a:pt x="0" y="172881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9997695" y="1047750"/>
            <a:ext cx="392597" cy="392597"/>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alpha val="0"/>
              </a:srgbClr>
            </a:solidFill>
          </p:spPr>
        </p:sp>
      </p:grpSp>
      <p:sp>
        <p:nvSpPr>
          <p:cNvPr name="Freeform 5" id="5">
            <a:extLst>
              <a:ext uri="{C183D7F6-B498-43B3-948B-1728B52AA6E4}">
                <adec:decorative xmlns:adec="http://schemas.microsoft.com/office/drawing/2017/decorative" val="1"/>
              </a:ext>
            </a:extLst>
          </p:cNvPr>
          <p:cNvSpPr/>
          <p:nvPr/>
        </p:nvSpPr>
        <p:spPr>
          <a:xfrm flipH="false" flipV="false" rot="0">
            <a:off x="585774" y="4987968"/>
            <a:ext cx="2716066" cy="2869227"/>
          </a:xfrm>
          <a:custGeom>
            <a:avLst/>
            <a:gdLst/>
            <a:ahLst/>
            <a:cxnLst/>
            <a:rect r="r" b="b" t="t" l="l"/>
            <a:pathLst>
              <a:path h="2869227" w="2716066">
                <a:moveTo>
                  <a:pt x="0" y="0"/>
                </a:moveTo>
                <a:lnTo>
                  <a:pt x="2716066" y="0"/>
                </a:lnTo>
                <a:lnTo>
                  <a:pt x="2716066" y="2869227"/>
                </a:lnTo>
                <a:lnTo>
                  <a:pt x="0" y="2869227"/>
                </a:lnTo>
                <a:lnTo>
                  <a:pt x="0" y="0"/>
                </a:lnTo>
                <a:close/>
              </a:path>
            </a:pathLst>
          </a:custGeom>
          <a:blipFill>
            <a:blip r:embed="rId5">
              <a:extLst>
                <a:ext uri="{96DAC541-7B7A-43D3-8B79-37D633B846F1}">
                  <asvg:svgBlip xmlns:asvg="http://schemas.microsoft.com/office/drawing/2016/SVG/main" r:embed="rId6"/>
                </a:ext>
              </a:extLst>
            </a:blip>
            <a:stretch>
              <a:fillRect l="-21619" t="-11224" r="-3180" b="-17361"/>
            </a:stretch>
          </a:blipFill>
        </p:spPr>
      </p:sp>
      <p:sp>
        <p:nvSpPr>
          <p:cNvPr name="Freeform 6" id="6">
            <a:extLst>
              <a:ext uri="{C183D7F6-B498-43B3-948B-1728B52AA6E4}">
                <adec:decorative xmlns:adec="http://schemas.microsoft.com/office/drawing/2017/decorative" val="1"/>
              </a:ext>
            </a:extLst>
          </p:cNvPr>
          <p:cNvSpPr/>
          <p:nvPr/>
        </p:nvSpPr>
        <p:spPr>
          <a:xfrm flipH="false" flipV="false" rot="0">
            <a:off x="10073054" y="6491551"/>
            <a:ext cx="2619058" cy="2766749"/>
          </a:xfrm>
          <a:custGeom>
            <a:avLst/>
            <a:gdLst/>
            <a:ahLst/>
            <a:cxnLst/>
            <a:rect r="r" b="b" t="t" l="l"/>
            <a:pathLst>
              <a:path h="2766749" w="2619058">
                <a:moveTo>
                  <a:pt x="0" y="0"/>
                </a:moveTo>
                <a:lnTo>
                  <a:pt x="2619058" y="0"/>
                </a:lnTo>
                <a:lnTo>
                  <a:pt x="2619058" y="2766749"/>
                </a:lnTo>
                <a:lnTo>
                  <a:pt x="0" y="2766749"/>
                </a:lnTo>
                <a:lnTo>
                  <a:pt x="0" y="0"/>
                </a:lnTo>
                <a:close/>
              </a:path>
            </a:pathLst>
          </a:custGeom>
          <a:blipFill>
            <a:blip r:embed="rId5">
              <a:extLst>
                <a:ext uri="{96DAC541-7B7A-43D3-8B79-37D633B846F1}">
                  <asvg:svgBlip xmlns:asvg="http://schemas.microsoft.com/office/drawing/2016/SVG/main" r:embed="rId6"/>
                </a:ext>
              </a:extLst>
            </a:blip>
            <a:stretch>
              <a:fillRect l="-21619" t="-11224" r="-3180" b="-17361"/>
            </a:stretch>
          </a:blipFill>
        </p:spPr>
      </p:sp>
      <p:sp>
        <p:nvSpPr>
          <p:cNvPr name="Freeform 7" id="7">
            <a:extLst>
              <a:ext uri="{C183D7F6-B498-43B3-948B-1728B52AA6E4}">
                <adec:decorative xmlns:adec="http://schemas.microsoft.com/office/drawing/2017/decorative" val="1"/>
              </a:ext>
            </a:extLst>
          </p:cNvPr>
          <p:cNvSpPr/>
          <p:nvPr/>
        </p:nvSpPr>
        <p:spPr>
          <a:xfrm flipH="false" flipV="false" rot="0">
            <a:off x="14673312" y="5456221"/>
            <a:ext cx="2704327" cy="2856827"/>
          </a:xfrm>
          <a:custGeom>
            <a:avLst/>
            <a:gdLst/>
            <a:ahLst/>
            <a:cxnLst/>
            <a:rect r="r" b="b" t="t" l="l"/>
            <a:pathLst>
              <a:path h="2856827" w="2704327">
                <a:moveTo>
                  <a:pt x="0" y="0"/>
                </a:moveTo>
                <a:lnTo>
                  <a:pt x="2704328" y="0"/>
                </a:lnTo>
                <a:lnTo>
                  <a:pt x="2704328" y="2856827"/>
                </a:lnTo>
                <a:lnTo>
                  <a:pt x="0" y="2856827"/>
                </a:lnTo>
                <a:lnTo>
                  <a:pt x="0" y="0"/>
                </a:lnTo>
                <a:close/>
              </a:path>
            </a:pathLst>
          </a:custGeom>
          <a:blipFill>
            <a:blip r:embed="rId5">
              <a:extLst>
                <a:ext uri="{96DAC541-7B7A-43D3-8B79-37D633B846F1}">
                  <asvg:svgBlip xmlns:asvg="http://schemas.microsoft.com/office/drawing/2016/SVG/main" r:embed="rId6"/>
                </a:ext>
              </a:extLst>
            </a:blip>
            <a:stretch>
              <a:fillRect l="-21619" t="-11224" r="-3180" b="-17361"/>
            </a:stretch>
          </a:blipFill>
        </p:spPr>
      </p:sp>
      <p:grpSp>
        <p:nvGrpSpPr>
          <p:cNvPr name="Group 8" id="8"/>
          <p:cNvGrpSpPr/>
          <p:nvPr/>
        </p:nvGrpSpPr>
        <p:grpSpPr>
          <a:xfrm rot="0">
            <a:off x="751462" y="5484699"/>
            <a:ext cx="2384690" cy="964442"/>
            <a:chOff x="0" y="0"/>
            <a:chExt cx="3179587" cy="1285923"/>
          </a:xfrm>
        </p:grpSpPr>
        <p:sp>
          <p:nvSpPr>
            <p:cNvPr name="TextBox 9" id="9"/>
            <p:cNvSpPr txBox="true"/>
            <p:nvPr/>
          </p:nvSpPr>
          <p:spPr>
            <a:xfrm rot="0">
              <a:off x="0" y="917834"/>
              <a:ext cx="3179587" cy="368088"/>
            </a:xfrm>
            <a:prstGeom prst="rect">
              <a:avLst/>
            </a:prstGeom>
          </p:spPr>
          <p:txBody>
            <a:bodyPr anchor="t" rtlCol="false" tIns="0" lIns="0" bIns="0" rIns="0">
              <a:spAutoFit/>
            </a:bodyPr>
            <a:lstStyle/>
            <a:p>
              <a:pPr algn="ctr">
                <a:lnSpc>
                  <a:spcPts val="2210"/>
                </a:lnSpc>
              </a:pPr>
              <a:r>
                <a:rPr lang="en-US" sz="1700">
                  <a:solidFill>
                    <a:srgbClr val="000000"/>
                  </a:solidFill>
                  <a:latin typeface="Poppins Medium Bold"/>
                </a:rPr>
                <a:t>Research-Creation</a:t>
              </a:r>
            </a:p>
          </p:txBody>
        </p:sp>
        <p:sp>
          <p:nvSpPr>
            <p:cNvPr name="TextBox 10" id="10"/>
            <p:cNvSpPr txBox="true"/>
            <p:nvPr/>
          </p:nvSpPr>
          <p:spPr>
            <a:xfrm rot="0">
              <a:off x="1439713" y="-28575"/>
              <a:ext cx="300161" cy="733361"/>
            </a:xfrm>
            <a:prstGeom prst="rect">
              <a:avLst/>
            </a:prstGeom>
          </p:spPr>
          <p:txBody>
            <a:bodyPr anchor="t" rtlCol="false" tIns="0" lIns="0" bIns="0" rIns="0">
              <a:spAutoFit/>
            </a:bodyPr>
            <a:lstStyle/>
            <a:p>
              <a:pPr algn="ctr">
                <a:lnSpc>
                  <a:spcPts val="4550"/>
                </a:lnSpc>
              </a:pPr>
              <a:r>
                <a:rPr lang="en-US" sz="3500">
                  <a:solidFill>
                    <a:srgbClr val="000000"/>
                  </a:solidFill>
                  <a:latin typeface="Poppins Bold"/>
                </a:rPr>
                <a:t>1</a:t>
              </a:r>
            </a:p>
          </p:txBody>
        </p:sp>
      </p:grpSp>
      <p:grpSp>
        <p:nvGrpSpPr>
          <p:cNvPr name="Group 11" id="11"/>
          <p:cNvGrpSpPr/>
          <p:nvPr/>
        </p:nvGrpSpPr>
        <p:grpSpPr>
          <a:xfrm rot="0">
            <a:off x="10260462" y="6773987"/>
            <a:ext cx="2288776" cy="1655645"/>
            <a:chOff x="0" y="0"/>
            <a:chExt cx="3051701" cy="2207526"/>
          </a:xfrm>
        </p:grpSpPr>
        <p:sp>
          <p:nvSpPr>
            <p:cNvPr name="TextBox 12" id="12"/>
            <p:cNvSpPr txBox="true"/>
            <p:nvPr/>
          </p:nvSpPr>
          <p:spPr>
            <a:xfrm rot="0">
              <a:off x="0" y="1101819"/>
              <a:ext cx="3051701" cy="1105707"/>
            </a:xfrm>
            <a:prstGeom prst="rect">
              <a:avLst/>
            </a:prstGeom>
          </p:spPr>
          <p:txBody>
            <a:bodyPr anchor="t" rtlCol="false" tIns="0" lIns="0" bIns="0" rIns="0">
              <a:spAutoFit/>
            </a:bodyPr>
            <a:lstStyle/>
            <a:p>
              <a:pPr algn="ctr">
                <a:lnSpc>
                  <a:spcPts val="2270"/>
                </a:lnSpc>
              </a:pPr>
              <a:r>
                <a:rPr lang="en-US" sz="1746">
                  <a:solidFill>
                    <a:srgbClr val="000000"/>
                  </a:solidFill>
                  <a:latin typeface="Poppins Medium"/>
                </a:rPr>
                <a:t>Sticky </a:t>
              </a:r>
            </a:p>
            <a:p>
              <a:pPr algn="ctr">
                <a:lnSpc>
                  <a:spcPts val="2270"/>
                </a:lnSpc>
              </a:pPr>
              <a:r>
                <a:rPr lang="en-US" sz="1746">
                  <a:solidFill>
                    <a:srgbClr val="000000"/>
                  </a:solidFill>
                  <a:latin typeface="Poppins Medium"/>
                </a:rPr>
                <a:t>Sick</a:t>
              </a:r>
            </a:p>
            <a:p>
              <a:pPr algn="ctr">
                <a:lnSpc>
                  <a:spcPts val="2270"/>
                </a:lnSpc>
              </a:pPr>
              <a:r>
                <a:rPr lang="en-US" sz="1746">
                  <a:solidFill>
                    <a:srgbClr val="000000"/>
                  </a:solidFill>
                  <a:latin typeface="Poppins Medium"/>
                </a:rPr>
                <a:t>Stuck</a:t>
              </a:r>
            </a:p>
          </p:txBody>
        </p:sp>
        <p:sp>
          <p:nvSpPr>
            <p:cNvPr name="TextBox 13" id="13"/>
            <p:cNvSpPr txBox="true"/>
            <p:nvPr/>
          </p:nvSpPr>
          <p:spPr>
            <a:xfrm rot="0">
              <a:off x="1351138" y="-28575"/>
              <a:ext cx="349425" cy="855965"/>
            </a:xfrm>
            <a:prstGeom prst="rect">
              <a:avLst/>
            </a:prstGeom>
          </p:spPr>
          <p:txBody>
            <a:bodyPr anchor="t" rtlCol="false" tIns="0" lIns="0" bIns="0" rIns="0">
              <a:spAutoFit/>
            </a:bodyPr>
            <a:lstStyle/>
            <a:p>
              <a:pPr algn="ctr">
                <a:lnSpc>
                  <a:spcPts val="5297"/>
                </a:lnSpc>
              </a:pPr>
              <a:r>
                <a:rPr lang="en-US" sz="4074">
                  <a:solidFill>
                    <a:srgbClr val="000000"/>
                  </a:solidFill>
                  <a:latin typeface="Poppins Bold"/>
                </a:rPr>
                <a:t>3</a:t>
              </a:r>
            </a:p>
          </p:txBody>
        </p:sp>
      </p:grpSp>
      <p:grpSp>
        <p:nvGrpSpPr>
          <p:cNvPr name="Group 14" id="14"/>
          <p:cNvGrpSpPr/>
          <p:nvPr/>
        </p:nvGrpSpPr>
        <p:grpSpPr>
          <a:xfrm rot="0">
            <a:off x="14863944" y="6140151"/>
            <a:ext cx="2324380" cy="959733"/>
            <a:chOff x="0" y="0"/>
            <a:chExt cx="3099174" cy="1279644"/>
          </a:xfrm>
        </p:grpSpPr>
        <p:sp>
          <p:nvSpPr>
            <p:cNvPr name="TextBox 15" id="15"/>
            <p:cNvSpPr txBox="true"/>
            <p:nvPr/>
          </p:nvSpPr>
          <p:spPr>
            <a:xfrm rot="0">
              <a:off x="0" y="918752"/>
              <a:ext cx="3099174" cy="360892"/>
            </a:xfrm>
            <a:prstGeom prst="rect">
              <a:avLst/>
            </a:prstGeom>
          </p:spPr>
          <p:txBody>
            <a:bodyPr anchor="t" rtlCol="false" tIns="0" lIns="0" bIns="0" rIns="0">
              <a:spAutoFit/>
            </a:bodyPr>
            <a:lstStyle/>
            <a:p>
              <a:pPr algn="ctr">
                <a:lnSpc>
                  <a:spcPts val="2274"/>
                </a:lnSpc>
              </a:pPr>
              <a:r>
                <a:rPr lang="en-US" sz="1749">
                  <a:solidFill>
                    <a:srgbClr val="000000"/>
                  </a:solidFill>
                  <a:latin typeface="Poppins Medium"/>
                </a:rPr>
                <a:t>Forward</a:t>
              </a:r>
            </a:p>
          </p:txBody>
        </p:sp>
        <p:sp>
          <p:nvSpPr>
            <p:cNvPr name="TextBox 16" id="16"/>
            <p:cNvSpPr txBox="true"/>
            <p:nvPr/>
          </p:nvSpPr>
          <p:spPr>
            <a:xfrm rot="0">
              <a:off x="1333225" y="-28575"/>
              <a:ext cx="292570" cy="721340"/>
            </a:xfrm>
            <a:prstGeom prst="rect">
              <a:avLst/>
            </a:prstGeom>
          </p:spPr>
          <p:txBody>
            <a:bodyPr anchor="t" rtlCol="false" tIns="0" lIns="0" bIns="0" rIns="0">
              <a:spAutoFit/>
            </a:bodyPr>
            <a:lstStyle/>
            <a:p>
              <a:pPr algn="ctr">
                <a:lnSpc>
                  <a:spcPts val="4435"/>
                </a:lnSpc>
              </a:pPr>
              <a:r>
                <a:rPr lang="en-US" sz="3411">
                  <a:solidFill>
                    <a:srgbClr val="000000"/>
                  </a:solidFill>
                  <a:latin typeface="Poppins Bold"/>
                </a:rPr>
                <a:t>4</a:t>
              </a:r>
            </a:p>
          </p:txBody>
        </p:sp>
      </p:grpSp>
      <p:grpSp>
        <p:nvGrpSpPr>
          <p:cNvPr name="Group 17" id="17"/>
          <p:cNvGrpSpPr/>
          <p:nvPr/>
        </p:nvGrpSpPr>
        <p:grpSpPr>
          <a:xfrm rot="0">
            <a:off x="1943807" y="1244049"/>
            <a:ext cx="14400386" cy="1982635"/>
            <a:chOff x="0" y="0"/>
            <a:chExt cx="19200515" cy="2643513"/>
          </a:xfrm>
        </p:grpSpPr>
        <p:sp>
          <p:nvSpPr>
            <p:cNvPr name="TextBox 18" id="18"/>
            <p:cNvSpPr txBox="true"/>
            <p:nvPr/>
          </p:nvSpPr>
          <p:spPr>
            <a:xfrm rot="0">
              <a:off x="0" y="-9525"/>
              <a:ext cx="19200515" cy="1952625"/>
            </a:xfrm>
            <a:prstGeom prst="rect">
              <a:avLst/>
            </a:prstGeom>
          </p:spPr>
          <p:txBody>
            <a:bodyPr anchor="t" rtlCol="false" tIns="0" lIns="0" bIns="0" rIns="0">
              <a:spAutoFit/>
            </a:bodyPr>
            <a:lstStyle/>
            <a:p>
              <a:pPr algn="ctr">
                <a:lnSpc>
                  <a:spcPts val="11519"/>
                </a:lnSpc>
              </a:pPr>
              <a:r>
                <a:rPr lang="en-US" sz="9600">
                  <a:solidFill>
                    <a:srgbClr val="000000"/>
                  </a:solidFill>
                  <a:latin typeface="Archivo Narrow Bold"/>
                </a:rPr>
                <a:t>AGENDA</a:t>
              </a:r>
            </a:p>
          </p:txBody>
        </p:sp>
        <p:sp>
          <p:nvSpPr>
            <p:cNvPr name="TextBox 19" id="19"/>
            <p:cNvSpPr txBox="true"/>
            <p:nvPr/>
          </p:nvSpPr>
          <p:spPr>
            <a:xfrm rot="0">
              <a:off x="3273841" y="2018038"/>
              <a:ext cx="13101764" cy="625475"/>
            </a:xfrm>
            <a:prstGeom prst="rect">
              <a:avLst/>
            </a:prstGeom>
          </p:spPr>
          <p:txBody>
            <a:bodyPr anchor="t" rtlCol="false" tIns="0" lIns="0" bIns="0" rIns="0">
              <a:spAutoFit/>
            </a:bodyPr>
            <a:lstStyle/>
            <a:p>
              <a:pPr algn="ctr">
                <a:lnSpc>
                  <a:spcPts val="3899"/>
                </a:lnSpc>
              </a:pPr>
            </a:p>
          </p:txBody>
        </p:sp>
      </p:grpSp>
      <p:sp>
        <p:nvSpPr>
          <p:cNvPr name="Freeform 20" id="20">
            <a:extLst>
              <a:ext uri="{C183D7F6-B498-43B3-948B-1728B52AA6E4}">
                <adec:decorative xmlns:adec="http://schemas.microsoft.com/office/drawing/2017/decorative" val="1"/>
              </a:ext>
            </a:extLst>
          </p:cNvPr>
          <p:cNvSpPr/>
          <p:nvPr/>
        </p:nvSpPr>
        <p:spPr>
          <a:xfrm flipH="false" flipV="false" rot="0">
            <a:off x="5282296" y="5774376"/>
            <a:ext cx="2619058" cy="2766749"/>
          </a:xfrm>
          <a:custGeom>
            <a:avLst/>
            <a:gdLst/>
            <a:ahLst/>
            <a:cxnLst/>
            <a:rect r="r" b="b" t="t" l="l"/>
            <a:pathLst>
              <a:path h="2766749" w="2619058">
                <a:moveTo>
                  <a:pt x="0" y="0"/>
                </a:moveTo>
                <a:lnTo>
                  <a:pt x="2619058" y="0"/>
                </a:lnTo>
                <a:lnTo>
                  <a:pt x="2619058" y="2766749"/>
                </a:lnTo>
                <a:lnTo>
                  <a:pt x="0" y="2766749"/>
                </a:lnTo>
                <a:lnTo>
                  <a:pt x="0" y="0"/>
                </a:lnTo>
                <a:close/>
              </a:path>
            </a:pathLst>
          </a:custGeom>
          <a:blipFill>
            <a:blip r:embed="rId5">
              <a:extLst>
                <a:ext uri="{96DAC541-7B7A-43D3-8B79-37D633B846F1}">
                  <asvg:svgBlip xmlns:asvg="http://schemas.microsoft.com/office/drawing/2016/SVG/main" r:embed="rId6"/>
                </a:ext>
              </a:extLst>
            </a:blip>
            <a:stretch>
              <a:fillRect l="-21619" t="-11224" r="-3180" b="-17361"/>
            </a:stretch>
          </a:blipFill>
        </p:spPr>
      </p:sp>
      <p:grpSp>
        <p:nvGrpSpPr>
          <p:cNvPr name="Group 21" id="21"/>
          <p:cNvGrpSpPr/>
          <p:nvPr/>
        </p:nvGrpSpPr>
        <p:grpSpPr>
          <a:xfrm rot="0">
            <a:off x="5469704" y="6056812"/>
            <a:ext cx="2288776" cy="1655645"/>
            <a:chOff x="0" y="0"/>
            <a:chExt cx="3051701" cy="2207526"/>
          </a:xfrm>
        </p:grpSpPr>
        <p:sp>
          <p:nvSpPr>
            <p:cNvPr name="TextBox 22" id="22"/>
            <p:cNvSpPr txBox="true"/>
            <p:nvPr/>
          </p:nvSpPr>
          <p:spPr>
            <a:xfrm rot="0">
              <a:off x="0" y="1101819"/>
              <a:ext cx="3051701" cy="1105707"/>
            </a:xfrm>
            <a:prstGeom prst="rect">
              <a:avLst/>
            </a:prstGeom>
          </p:spPr>
          <p:txBody>
            <a:bodyPr anchor="t" rtlCol="false" tIns="0" lIns="0" bIns="0" rIns="0">
              <a:spAutoFit/>
            </a:bodyPr>
            <a:lstStyle/>
            <a:p>
              <a:pPr algn="ctr">
                <a:lnSpc>
                  <a:spcPts val="2270"/>
                </a:lnSpc>
              </a:pPr>
              <a:r>
                <a:rPr lang="en-US" sz="1746">
                  <a:solidFill>
                    <a:srgbClr val="000000"/>
                  </a:solidFill>
                  <a:latin typeface="Poppins Medium"/>
                </a:rPr>
                <a:t>Overview of the Research in Residence project </a:t>
              </a:r>
            </a:p>
          </p:txBody>
        </p:sp>
        <p:sp>
          <p:nvSpPr>
            <p:cNvPr name="TextBox 23" id="23"/>
            <p:cNvSpPr txBox="true"/>
            <p:nvPr/>
          </p:nvSpPr>
          <p:spPr>
            <a:xfrm rot="0">
              <a:off x="1351138" y="-28575"/>
              <a:ext cx="349425" cy="855965"/>
            </a:xfrm>
            <a:prstGeom prst="rect">
              <a:avLst/>
            </a:prstGeom>
          </p:spPr>
          <p:txBody>
            <a:bodyPr anchor="t" rtlCol="false" tIns="0" lIns="0" bIns="0" rIns="0">
              <a:spAutoFit/>
            </a:bodyPr>
            <a:lstStyle/>
            <a:p>
              <a:pPr algn="ctr">
                <a:lnSpc>
                  <a:spcPts val="5297"/>
                </a:lnSpc>
              </a:pPr>
              <a:r>
                <a:rPr lang="en-US" sz="4074">
                  <a:solidFill>
                    <a:srgbClr val="000000"/>
                  </a:solidFill>
                  <a:latin typeface="Poppins Bold"/>
                </a:rPr>
                <a:t>2</a:t>
              </a:r>
            </a:p>
          </p:txBody>
        </p:sp>
      </p:grpSp>
      <p:sp>
        <p:nvSpPr>
          <p:cNvPr name="TextBox 24" id="24"/>
          <p:cNvSpPr txBox="true"/>
          <p:nvPr/>
        </p:nvSpPr>
        <p:spPr>
          <a:xfrm rot="0">
            <a:off x="17547881" y="9172575"/>
            <a:ext cx="237009"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8E9"/>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true" flipV="false" rot="-4750201">
            <a:off x="13829553" y="-2571750"/>
            <a:ext cx="5996386" cy="7200900"/>
          </a:xfrm>
          <a:custGeom>
            <a:avLst/>
            <a:gdLst/>
            <a:ahLst/>
            <a:cxnLst/>
            <a:rect r="r" b="b" t="t" l="l"/>
            <a:pathLst>
              <a:path h="7200900" w="5996386">
                <a:moveTo>
                  <a:pt x="5996385" y="0"/>
                </a:moveTo>
                <a:lnTo>
                  <a:pt x="0" y="0"/>
                </a:lnTo>
                <a:lnTo>
                  <a:pt x="0" y="7200900"/>
                </a:lnTo>
                <a:lnTo>
                  <a:pt x="5996385" y="7200900"/>
                </a:lnTo>
                <a:lnTo>
                  <a:pt x="599638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0">
            <a:off x="-1345528" y="-2222756"/>
            <a:ext cx="5171284" cy="5628608"/>
          </a:xfrm>
          <a:custGeom>
            <a:avLst/>
            <a:gdLst/>
            <a:ahLst/>
            <a:cxnLst/>
            <a:rect r="r" b="b" t="t" l="l"/>
            <a:pathLst>
              <a:path h="5628608" w="5171284">
                <a:moveTo>
                  <a:pt x="0" y="0"/>
                </a:moveTo>
                <a:lnTo>
                  <a:pt x="5171284" y="0"/>
                </a:lnTo>
                <a:lnTo>
                  <a:pt x="5171284" y="5628609"/>
                </a:lnTo>
                <a:lnTo>
                  <a:pt x="0" y="56286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descr="the cover of the book, decolonizing methodologies by Linda Tuhiwai Smith"/>
          <p:cNvSpPr/>
          <p:nvPr/>
        </p:nvSpPr>
        <p:spPr>
          <a:xfrm flipH="false" flipV="false" rot="0">
            <a:off x="9724211" y="2856164"/>
            <a:ext cx="6007731" cy="6007731"/>
          </a:xfrm>
          <a:custGeom>
            <a:avLst/>
            <a:gdLst/>
            <a:ahLst/>
            <a:cxnLst/>
            <a:rect r="r" b="b" t="t" l="l"/>
            <a:pathLst>
              <a:path h="6007731" w="6007731">
                <a:moveTo>
                  <a:pt x="0" y="0"/>
                </a:moveTo>
                <a:lnTo>
                  <a:pt x="6007731" y="0"/>
                </a:lnTo>
                <a:lnTo>
                  <a:pt x="6007731" y="6007730"/>
                </a:lnTo>
                <a:lnTo>
                  <a:pt x="0" y="6007730"/>
                </a:lnTo>
                <a:lnTo>
                  <a:pt x="0" y="0"/>
                </a:lnTo>
                <a:close/>
              </a:path>
            </a:pathLst>
          </a:custGeom>
          <a:blipFill>
            <a:blip r:embed="rId7"/>
            <a:stretch>
              <a:fillRect l="0" t="0" r="0" b="0"/>
            </a:stretch>
          </a:blipFill>
        </p:spPr>
      </p:sp>
      <p:sp>
        <p:nvSpPr>
          <p:cNvPr name="TextBox 5" id="5"/>
          <p:cNvSpPr txBox="true"/>
          <p:nvPr/>
        </p:nvSpPr>
        <p:spPr>
          <a:xfrm rot="0">
            <a:off x="1028700" y="4650000"/>
            <a:ext cx="8256169" cy="1638300"/>
          </a:xfrm>
          <a:prstGeom prst="rect">
            <a:avLst/>
          </a:prstGeom>
        </p:spPr>
        <p:txBody>
          <a:bodyPr anchor="t" rtlCol="false" tIns="0" lIns="0" bIns="0" rIns="0">
            <a:spAutoFit/>
          </a:bodyPr>
          <a:lstStyle/>
          <a:p>
            <a:pPr algn="ctr">
              <a:lnSpc>
                <a:spcPts val="6477"/>
              </a:lnSpc>
            </a:pPr>
            <a:r>
              <a:rPr lang="en-US" sz="5397">
                <a:solidFill>
                  <a:srgbClr val="000000"/>
                </a:solidFill>
                <a:latin typeface="Archivo Narrow"/>
              </a:rPr>
              <a:t>RESEARCH CREATION FOR DECOLONIAL PRAXIS???</a:t>
            </a:r>
          </a:p>
        </p:txBody>
      </p:sp>
      <p:sp>
        <p:nvSpPr>
          <p:cNvPr name="Freeform 6" id="6">
            <a:extLst>
              <a:ext uri="{C183D7F6-B498-43B3-948B-1728B52AA6E4}">
                <adec:decorative xmlns:adec="http://schemas.microsoft.com/office/drawing/2017/decorative" val="1"/>
              </a:ext>
            </a:extLst>
          </p:cNvPr>
          <p:cNvSpPr/>
          <p:nvPr/>
        </p:nvSpPr>
        <p:spPr>
          <a:xfrm flipH="false" flipV="false" rot="-9564565">
            <a:off x="-1424667" y="7611384"/>
            <a:ext cx="7315200" cy="3604399"/>
          </a:xfrm>
          <a:custGeom>
            <a:avLst/>
            <a:gdLst/>
            <a:ahLst/>
            <a:cxnLst/>
            <a:rect r="r" b="b" t="t" l="l"/>
            <a:pathLst>
              <a:path h="3604399" w="7315200">
                <a:moveTo>
                  <a:pt x="0" y="0"/>
                </a:moveTo>
                <a:lnTo>
                  <a:pt x="7315200" y="0"/>
                </a:lnTo>
                <a:lnTo>
                  <a:pt x="7315200" y="3604398"/>
                </a:lnTo>
                <a:lnTo>
                  <a:pt x="0" y="36043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7541147" y="9172575"/>
            <a:ext cx="250478"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3</a:t>
            </a:r>
          </a:p>
        </p:txBody>
      </p:sp>
      <p:sp>
        <p:nvSpPr>
          <p:cNvPr name="TextBox 8" id="8"/>
          <p:cNvSpPr txBox="true"/>
          <p:nvPr/>
        </p:nvSpPr>
        <p:spPr>
          <a:xfrm rot="0">
            <a:off x="0" y="1019175"/>
            <a:ext cx="8256169" cy="1266825"/>
          </a:xfrm>
          <a:prstGeom prst="rect">
            <a:avLst/>
          </a:prstGeom>
        </p:spPr>
        <p:txBody>
          <a:bodyPr anchor="t" rtlCol="false" tIns="0" lIns="0" bIns="0" rIns="0">
            <a:spAutoFit/>
          </a:bodyPr>
          <a:lstStyle/>
          <a:p>
            <a:pPr algn="ctr">
              <a:lnSpc>
                <a:spcPts val="9957"/>
              </a:lnSpc>
            </a:pPr>
            <a:r>
              <a:rPr lang="en-US" sz="8297">
                <a:solidFill>
                  <a:srgbClr val="000000"/>
                </a:solidFill>
                <a:latin typeface="Archivo Narrow Bold"/>
              </a:rPr>
              <a:t>STICKY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8E9"/>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true" flipV="false" rot="-4750201">
            <a:off x="12363926" y="-3037468"/>
            <a:ext cx="7878320" cy="9460864"/>
          </a:xfrm>
          <a:custGeom>
            <a:avLst/>
            <a:gdLst/>
            <a:ahLst/>
            <a:cxnLst/>
            <a:rect r="r" b="b" t="t" l="l"/>
            <a:pathLst>
              <a:path h="9460864" w="7878320">
                <a:moveTo>
                  <a:pt x="7878320" y="0"/>
                </a:moveTo>
                <a:lnTo>
                  <a:pt x="0" y="0"/>
                </a:lnTo>
                <a:lnTo>
                  <a:pt x="0" y="9460864"/>
                </a:lnTo>
                <a:lnTo>
                  <a:pt x="7878320" y="9460864"/>
                </a:lnTo>
                <a:lnTo>
                  <a:pt x="787832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descr="the cover of knowings and knots edited by Natalie Loveless. "/>
          <p:cNvSpPr/>
          <p:nvPr/>
        </p:nvSpPr>
        <p:spPr>
          <a:xfrm flipH="false" flipV="false" rot="0">
            <a:off x="9995611" y="2731930"/>
            <a:ext cx="4349826" cy="6526370"/>
          </a:xfrm>
          <a:custGeom>
            <a:avLst/>
            <a:gdLst/>
            <a:ahLst/>
            <a:cxnLst/>
            <a:rect r="r" b="b" t="t" l="l"/>
            <a:pathLst>
              <a:path h="6526370" w="4349826">
                <a:moveTo>
                  <a:pt x="0" y="0"/>
                </a:moveTo>
                <a:lnTo>
                  <a:pt x="4349825" y="0"/>
                </a:lnTo>
                <a:lnTo>
                  <a:pt x="4349825" y="6526370"/>
                </a:lnTo>
                <a:lnTo>
                  <a:pt x="0" y="6526370"/>
                </a:lnTo>
                <a:lnTo>
                  <a:pt x="0" y="0"/>
                </a:lnTo>
                <a:close/>
              </a:path>
            </a:pathLst>
          </a:custGeom>
          <a:blipFill>
            <a:blip r:embed="rId5"/>
            <a:stretch>
              <a:fillRect l="0" t="0" r="0" b="0"/>
            </a:stretch>
          </a:blipFill>
        </p:spPr>
      </p:sp>
      <p:sp>
        <p:nvSpPr>
          <p:cNvPr name="Freeform 4" id="4" descr="the cover of how to make art at the end of the world by Natalie Loveless "/>
          <p:cNvSpPr/>
          <p:nvPr/>
        </p:nvSpPr>
        <p:spPr>
          <a:xfrm flipH="false" flipV="false" rot="0">
            <a:off x="3825756" y="2731930"/>
            <a:ext cx="4350913" cy="6526370"/>
          </a:xfrm>
          <a:custGeom>
            <a:avLst/>
            <a:gdLst/>
            <a:ahLst/>
            <a:cxnLst/>
            <a:rect r="r" b="b" t="t" l="l"/>
            <a:pathLst>
              <a:path h="6526370" w="4350913">
                <a:moveTo>
                  <a:pt x="0" y="0"/>
                </a:moveTo>
                <a:lnTo>
                  <a:pt x="4350914" y="0"/>
                </a:lnTo>
                <a:lnTo>
                  <a:pt x="4350914" y="6526370"/>
                </a:lnTo>
                <a:lnTo>
                  <a:pt x="0" y="6526370"/>
                </a:lnTo>
                <a:lnTo>
                  <a:pt x="0" y="0"/>
                </a:lnTo>
                <a:close/>
              </a:path>
            </a:pathLst>
          </a:custGeom>
          <a:blipFill>
            <a:blip r:embed="rId6"/>
            <a:stretch>
              <a:fillRect l="0" t="0" r="0" b="0"/>
            </a:stretch>
          </a:blipFill>
        </p:spPr>
      </p:sp>
      <p:sp>
        <p:nvSpPr>
          <p:cNvPr name="TextBox 5" id="5"/>
          <p:cNvSpPr txBox="true"/>
          <p:nvPr/>
        </p:nvSpPr>
        <p:spPr>
          <a:xfrm rot="0">
            <a:off x="539631" y="582023"/>
            <a:ext cx="14421721" cy="1457325"/>
          </a:xfrm>
          <a:prstGeom prst="rect">
            <a:avLst/>
          </a:prstGeom>
        </p:spPr>
        <p:txBody>
          <a:bodyPr anchor="t" rtlCol="false" tIns="0" lIns="0" bIns="0" rIns="0">
            <a:spAutoFit/>
          </a:bodyPr>
          <a:lstStyle/>
          <a:p>
            <a:pPr>
              <a:lnSpc>
                <a:spcPts val="5734"/>
              </a:lnSpc>
            </a:pPr>
            <a:r>
              <a:rPr lang="en-US" sz="4779">
                <a:solidFill>
                  <a:srgbClr val="000000"/>
                </a:solidFill>
                <a:latin typeface="Archivo Narrow"/>
              </a:rPr>
              <a:t>RESEARCH CREATION FOR DECOLONIAL PRAXIS??? - WAIT - MAYBE ANTI-COLONIAL PRAXIS?</a:t>
            </a:r>
          </a:p>
        </p:txBody>
      </p:sp>
      <p:sp>
        <p:nvSpPr>
          <p:cNvPr name="TextBox 6" id="6"/>
          <p:cNvSpPr txBox="true"/>
          <p:nvPr/>
        </p:nvSpPr>
        <p:spPr>
          <a:xfrm rot="0">
            <a:off x="17535752" y="9172575"/>
            <a:ext cx="261268"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8E9"/>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9513895" y="4156203"/>
            <a:ext cx="7380525" cy="4889598"/>
          </a:xfrm>
          <a:custGeom>
            <a:avLst/>
            <a:gdLst/>
            <a:ahLst/>
            <a:cxnLst/>
            <a:rect r="r" b="b" t="t" l="l"/>
            <a:pathLst>
              <a:path h="4889598" w="7380525">
                <a:moveTo>
                  <a:pt x="0" y="0"/>
                </a:moveTo>
                <a:lnTo>
                  <a:pt x="7380525" y="0"/>
                </a:lnTo>
                <a:lnTo>
                  <a:pt x="7380525" y="4889598"/>
                </a:lnTo>
                <a:lnTo>
                  <a:pt x="0" y="48895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8179256">
            <a:off x="2319993" y="4238258"/>
            <a:ext cx="3886409" cy="4022157"/>
          </a:xfrm>
          <a:custGeom>
            <a:avLst/>
            <a:gdLst/>
            <a:ahLst/>
            <a:cxnLst/>
            <a:rect r="r" b="b" t="t" l="l"/>
            <a:pathLst>
              <a:path h="4022157" w="3886409">
                <a:moveTo>
                  <a:pt x="0" y="0"/>
                </a:moveTo>
                <a:lnTo>
                  <a:pt x="3886409" y="0"/>
                </a:lnTo>
                <a:lnTo>
                  <a:pt x="3886409" y="4022158"/>
                </a:lnTo>
                <a:lnTo>
                  <a:pt x="0" y="40221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2560432" y="3042526"/>
            <a:ext cx="13906926" cy="2257425"/>
          </a:xfrm>
          <a:prstGeom prst="rect">
            <a:avLst/>
          </a:prstGeom>
        </p:spPr>
        <p:txBody>
          <a:bodyPr anchor="t" rtlCol="false" tIns="0" lIns="0" bIns="0" rIns="0">
            <a:spAutoFit/>
          </a:bodyPr>
          <a:lstStyle/>
          <a:p>
            <a:pPr algn="ctr">
              <a:lnSpc>
                <a:spcPts val="8880"/>
              </a:lnSpc>
            </a:pPr>
            <a:r>
              <a:rPr lang="en-US" sz="7400">
                <a:solidFill>
                  <a:srgbClr val="000000"/>
                </a:solidFill>
                <a:latin typeface="Archivo Narrow"/>
              </a:rPr>
              <a:t> SETTLER-COLONIAL STATES AND THE ARTS SECTOR</a:t>
            </a:r>
          </a:p>
        </p:txBody>
      </p:sp>
      <p:sp>
        <p:nvSpPr>
          <p:cNvPr name="TextBox 5" id="5"/>
          <p:cNvSpPr txBox="true"/>
          <p:nvPr/>
        </p:nvSpPr>
        <p:spPr>
          <a:xfrm rot="0">
            <a:off x="3172640" y="5704908"/>
            <a:ext cx="12682511" cy="2419350"/>
          </a:xfrm>
          <a:prstGeom prst="rect">
            <a:avLst/>
          </a:prstGeom>
        </p:spPr>
        <p:txBody>
          <a:bodyPr anchor="t" rtlCol="false" tIns="0" lIns="0" bIns="0" rIns="0">
            <a:spAutoFit/>
          </a:bodyPr>
          <a:lstStyle/>
          <a:p>
            <a:pPr algn="ctr">
              <a:lnSpc>
                <a:spcPts val="3899"/>
              </a:lnSpc>
            </a:pPr>
            <a:r>
              <a:rPr lang="en-US" sz="2999">
                <a:solidFill>
                  <a:srgbClr val="000000"/>
                </a:solidFill>
                <a:latin typeface="Poppins Medium"/>
              </a:rPr>
              <a:t>“The diversity paradigm essentializes difference in the guise of celebrating it. It reduces inequality to generalised particularity, and it ignores historic oppression as the basis for multicultural struggles.” (Audrey Kobayashi, 1991, p. 34) </a:t>
            </a:r>
          </a:p>
          <a:p>
            <a:pPr algn="ctr">
              <a:lnSpc>
                <a:spcPts val="3899"/>
              </a:lnSpc>
            </a:pPr>
          </a:p>
        </p:txBody>
      </p:sp>
      <p:sp>
        <p:nvSpPr>
          <p:cNvPr name="TextBox 6" id="6"/>
          <p:cNvSpPr txBox="true"/>
          <p:nvPr/>
        </p:nvSpPr>
        <p:spPr>
          <a:xfrm rot="0">
            <a:off x="17538803" y="9172575"/>
            <a:ext cx="255166"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5</a:t>
            </a:r>
          </a:p>
        </p:txBody>
      </p:sp>
      <p:sp>
        <p:nvSpPr>
          <p:cNvPr name="Freeform 7" id="7">
            <a:extLst>
              <a:ext uri="{C183D7F6-B498-43B3-948B-1728B52AA6E4}">
                <adec:decorative xmlns:adec="http://schemas.microsoft.com/office/drawing/2017/decorative" val="1"/>
              </a:ext>
            </a:extLst>
          </p:cNvPr>
          <p:cNvSpPr/>
          <p:nvPr/>
        </p:nvSpPr>
        <p:spPr>
          <a:xfrm flipH="false" flipV="false" rot="0">
            <a:off x="-1345528" y="-2222756"/>
            <a:ext cx="5171284" cy="5628608"/>
          </a:xfrm>
          <a:custGeom>
            <a:avLst/>
            <a:gdLst/>
            <a:ahLst/>
            <a:cxnLst/>
            <a:rect r="r" b="b" t="t" l="l"/>
            <a:pathLst>
              <a:path h="5628608" w="5171284">
                <a:moveTo>
                  <a:pt x="0" y="0"/>
                </a:moveTo>
                <a:lnTo>
                  <a:pt x="5171284" y="0"/>
                </a:lnTo>
                <a:lnTo>
                  <a:pt x="5171284" y="5628609"/>
                </a:lnTo>
                <a:lnTo>
                  <a:pt x="0" y="56286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0" y="1019175"/>
            <a:ext cx="8256169" cy="1266825"/>
          </a:xfrm>
          <a:prstGeom prst="rect">
            <a:avLst/>
          </a:prstGeom>
        </p:spPr>
        <p:txBody>
          <a:bodyPr anchor="t" rtlCol="false" tIns="0" lIns="0" bIns="0" rIns="0">
            <a:spAutoFit/>
          </a:bodyPr>
          <a:lstStyle/>
          <a:p>
            <a:pPr algn="ctr">
              <a:lnSpc>
                <a:spcPts val="9957"/>
              </a:lnSpc>
            </a:pPr>
            <a:r>
              <a:rPr lang="en-US" sz="8297">
                <a:solidFill>
                  <a:srgbClr val="000000"/>
                </a:solidFill>
                <a:latin typeface="Archivo Narrow Bold"/>
              </a:rPr>
              <a:t>SICK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8E9"/>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3640545">
            <a:off x="11420589" y="1742214"/>
            <a:ext cx="7431815" cy="7691400"/>
          </a:xfrm>
          <a:custGeom>
            <a:avLst/>
            <a:gdLst/>
            <a:ahLst/>
            <a:cxnLst/>
            <a:rect r="r" b="b" t="t" l="l"/>
            <a:pathLst>
              <a:path h="7691400" w="7431815">
                <a:moveTo>
                  <a:pt x="0" y="0"/>
                </a:moveTo>
                <a:lnTo>
                  <a:pt x="7431815" y="0"/>
                </a:lnTo>
                <a:lnTo>
                  <a:pt x="7431815" y="7691400"/>
                </a:lnTo>
                <a:lnTo>
                  <a:pt x="0" y="7691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descr="spiralling outwardly for equity in public arts poster including art by Harmeet Rehal. The art has brown hands with long nails painting and piecing together what looks like a report. Below the hands are metric lines followed by a tube of paint. "/>
          <p:cNvSpPr/>
          <p:nvPr/>
        </p:nvSpPr>
        <p:spPr>
          <a:xfrm flipH="false" flipV="false" rot="0">
            <a:off x="437368" y="2778198"/>
            <a:ext cx="17413263" cy="4730603"/>
          </a:xfrm>
          <a:custGeom>
            <a:avLst/>
            <a:gdLst/>
            <a:ahLst/>
            <a:cxnLst/>
            <a:rect r="r" b="b" t="t" l="l"/>
            <a:pathLst>
              <a:path h="4730603" w="17413263">
                <a:moveTo>
                  <a:pt x="0" y="0"/>
                </a:moveTo>
                <a:lnTo>
                  <a:pt x="17413264" y="0"/>
                </a:lnTo>
                <a:lnTo>
                  <a:pt x="17413264" y="4730604"/>
                </a:lnTo>
                <a:lnTo>
                  <a:pt x="0" y="4730604"/>
                </a:lnTo>
                <a:lnTo>
                  <a:pt x="0" y="0"/>
                </a:lnTo>
                <a:close/>
              </a:path>
            </a:pathLst>
          </a:custGeom>
          <a:blipFill>
            <a:blip r:embed="rId5"/>
            <a:stretch>
              <a:fillRect l="0" t="0" r="0" b="0"/>
            </a:stretch>
          </a:blipFill>
        </p:spPr>
      </p:sp>
      <p:sp>
        <p:nvSpPr>
          <p:cNvPr name="TextBox 4" id="4"/>
          <p:cNvSpPr txBox="true"/>
          <p:nvPr/>
        </p:nvSpPr>
        <p:spPr>
          <a:xfrm rot="0">
            <a:off x="17559899" y="9172575"/>
            <a:ext cx="212973"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7</a:t>
            </a:r>
          </a:p>
        </p:txBody>
      </p:sp>
      <p:sp>
        <p:nvSpPr>
          <p:cNvPr name="Freeform 5" id="5">
            <a:extLst>
              <a:ext uri="{C183D7F6-B498-43B3-948B-1728B52AA6E4}">
                <adec:decorative xmlns:adec="http://schemas.microsoft.com/office/drawing/2017/decorative" val="1"/>
              </a:ext>
            </a:extLst>
          </p:cNvPr>
          <p:cNvSpPr/>
          <p:nvPr/>
        </p:nvSpPr>
        <p:spPr>
          <a:xfrm flipH="false" flipV="false" rot="-3640545">
            <a:off x="-3557141" y="-6190698"/>
            <a:ext cx="7431815" cy="7691400"/>
          </a:xfrm>
          <a:custGeom>
            <a:avLst/>
            <a:gdLst/>
            <a:ahLst/>
            <a:cxnLst/>
            <a:rect r="r" b="b" t="t" l="l"/>
            <a:pathLst>
              <a:path h="7691400" w="7431815">
                <a:moveTo>
                  <a:pt x="0" y="0"/>
                </a:moveTo>
                <a:lnTo>
                  <a:pt x="7431815" y="0"/>
                </a:lnTo>
                <a:lnTo>
                  <a:pt x="7431815" y="7691400"/>
                </a:lnTo>
                <a:lnTo>
                  <a:pt x="0" y="7691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8E9"/>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3313805">
            <a:off x="-4685043" y="-154074"/>
            <a:ext cx="15151227" cy="10037688"/>
          </a:xfrm>
          <a:custGeom>
            <a:avLst/>
            <a:gdLst/>
            <a:ahLst/>
            <a:cxnLst/>
            <a:rect r="r" b="b" t="t" l="l"/>
            <a:pathLst>
              <a:path h="10037688" w="15151227">
                <a:moveTo>
                  <a:pt x="0" y="0"/>
                </a:moveTo>
                <a:lnTo>
                  <a:pt x="15151227" y="0"/>
                </a:lnTo>
                <a:lnTo>
                  <a:pt x="15151227" y="10037687"/>
                </a:lnTo>
                <a:lnTo>
                  <a:pt x="0" y="100376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228232" y="3959458"/>
            <a:ext cx="9703940" cy="2695575"/>
          </a:xfrm>
          <a:prstGeom prst="rect">
            <a:avLst/>
          </a:prstGeom>
        </p:spPr>
        <p:txBody>
          <a:bodyPr anchor="t" rtlCol="false" tIns="0" lIns="0" bIns="0" rIns="0">
            <a:spAutoFit/>
          </a:bodyPr>
          <a:lstStyle/>
          <a:p>
            <a:pPr>
              <a:lnSpc>
                <a:spcPts val="7080"/>
              </a:lnSpc>
            </a:pPr>
            <a:r>
              <a:rPr lang="en-US" sz="5900">
                <a:solidFill>
                  <a:srgbClr val="000000"/>
                </a:solidFill>
                <a:latin typeface="Archivo Narrow Bold"/>
              </a:rPr>
              <a:t>METHODOLOGY &amp; METHODS...METHODS BECOMING METHODOLOGY?</a:t>
            </a:r>
          </a:p>
        </p:txBody>
      </p:sp>
      <p:sp>
        <p:nvSpPr>
          <p:cNvPr name="Freeform 4" id="4">
            <a:extLst>
              <a:ext uri="{C183D7F6-B498-43B3-948B-1728B52AA6E4}">
                <adec:decorative xmlns:adec="http://schemas.microsoft.com/office/drawing/2017/decorative" val="1"/>
              </a:ext>
            </a:extLst>
          </p:cNvPr>
          <p:cNvSpPr/>
          <p:nvPr/>
        </p:nvSpPr>
        <p:spPr>
          <a:xfrm flipH="false" flipV="false" rot="-3640545">
            <a:off x="15281061" y="-3018337"/>
            <a:ext cx="7431815" cy="7691400"/>
          </a:xfrm>
          <a:custGeom>
            <a:avLst/>
            <a:gdLst/>
            <a:ahLst/>
            <a:cxnLst/>
            <a:rect r="r" b="b" t="t" l="l"/>
            <a:pathLst>
              <a:path h="7691400" w="7431815">
                <a:moveTo>
                  <a:pt x="0" y="0"/>
                </a:moveTo>
                <a:lnTo>
                  <a:pt x="7431815" y="0"/>
                </a:lnTo>
                <a:lnTo>
                  <a:pt x="7431815" y="7691400"/>
                </a:lnTo>
                <a:lnTo>
                  <a:pt x="0" y="7691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998287" y="2401188"/>
            <a:ext cx="6261013" cy="1866070"/>
            <a:chOff x="0" y="0"/>
            <a:chExt cx="8348017" cy="2488093"/>
          </a:xfrm>
        </p:grpSpPr>
        <p:sp>
          <p:nvSpPr>
            <p:cNvPr name="TextBox 6" id="6"/>
            <p:cNvSpPr txBox="true"/>
            <p:nvPr/>
          </p:nvSpPr>
          <p:spPr>
            <a:xfrm rot="0">
              <a:off x="0" y="1516543"/>
              <a:ext cx="8348017" cy="971550"/>
            </a:xfrm>
            <a:prstGeom prst="rect">
              <a:avLst/>
            </a:prstGeom>
          </p:spPr>
          <p:txBody>
            <a:bodyPr anchor="t" rtlCol="false" tIns="0" lIns="0" bIns="0" rIns="0">
              <a:spAutoFit/>
            </a:bodyPr>
            <a:lstStyle/>
            <a:p>
              <a:pPr marL="0" indent="0" lvl="0">
                <a:lnSpc>
                  <a:spcPts val="3000"/>
                </a:lnSpc>
              </a:pPr>
              <a:r>
                <a:rPr lang="en-US" sz="2000">
                  <a:solidFill>
                    <a:srgbClr val="000000"/>
                  </a:solidFill>
                  <a:latin typeface="Poppins Light"/>
                </a:rPr>
                <a:t>Adaptation of the “walking interview” - making together while we explore a common theme. </a:t>
              </a:r>
            </a:p>
          </p:txBody>
        </p:sp>
        <p:sp>
          <p:nvSpPr>
            <p:cNvPr name="TextBox 7" id="7"/>
            <p:cNvSpPr txBox="true"/>
            <p:nvPr/>
          </p:nvSpPr>
          <p:spPr>
            <a:xfrm rot="0">
              <a:off x="0" y="-28575"/>
              <a:ext cx="8348017" cy="1273175"/>
            </a:xfrm>
            <a:prstGeom prst="rect">
              <a:avLst/>
            </a:prstGeom>
          </p:spPr>
          <p:txBody>
            <a:bodyPr anchor="t" rtlCol="false" tIns="0" lIns="0" bIns="0" rIns="0">
              <a:spAutoFit/>
            </a:bodyPr>
            <a:lstStyle/>
            <a:p>
              <a:pPr>
                <a:lnSpc>
                  <a:spcPts val="3899"/>
                </a:lnSpc>
              </a:pPr>
              <a:r>
                <a:rPr lang="en-US" sz="2999">
                  <a:solidFill>
                    <a:srgbClr val="000000"/>
                  </a:solidFill>
                  <a:latin typeface="Poppins Medium"/>
                </a:rPr>
                <a:t>Main Method: Maker-Space Gatherings</a:t>
              </a:r>
            </a:p>
          </p:txBody>
        </p:sp>
      </p:grpSp>
      <p:sp>
        <p:nvSpPr>
          <p:cNvPr name="Freeform 8" id="8">
            <a:extLst>
              <a:ext uri="{C183D7F6-B498-43B3-948B-1728B52AA6E4}">
                <adec:decorative xmlns:adec="http://schemas.microsoft.com/office/drawing/2017/decorative" val="1"/>
              </a:ext>
            </a:extLst>
          </p:cNvPr>
          <p:cNvSpPr/>
          <p:nvPr/>
        </p:nvSpPr>
        <p:spPr>
          <a:xfrm flipH="false" flipV="false" rot="0">
            <a:off x="9797712" y="2401188"/>
            <a:ext cx="868921" cy="917920"/>
          </a:xfrm>
          <a:custGeom>
            <a:avLst/>
            <a:gdLst/>
            <a:ahLst/>
            <a:cxnLst/>
            <a:rect r="r" b="b" t="t" l="l"/>
            <a:pathLst>
              <a:path h="917920" w="868921">
                <a:moveTo>
                  <a:pt x="0" y="0"/>
                </a:moveTo>
                <a:lnTo>
                  <a:pt x="868921" y="0"/>
                </a:lnTo>
                <a:lnTo>
                  <a:pt x="868921" y="917920"/>
                </a:lnTo>
                <a:lnTo>
                  <a:pt x="0" y="917920"/>
                </a:lnTo>
                <a:lnTo>
                  <a:pt x="0" y="0"/>
                </a:lnTo>
                <a:close/>
              </a:path>
            </a:pathLst>
          </a:custGeom>
          <a:blipFill>
            <a:blip r:embed="rId7">
              <a:extLst>
                <a:ext uri="{96DAC541-7B7A-43D3-8B79-37D633B846F1}">
                  <asvg:svgBlip xmlns:asvg="http://schemas.microsoft.com/office/drawing/2016/SVG/main" r:embed="rId8"/>
                </a:ext>
              </a:extLst>
            </a:blip>
            <a:stretch>
              <a:fillRect l="-21619" t="-11224" r="-3180" b="-17361"/>
            </a:stretch>
          </a:blipFill>
        </p:spPr>
      </p:sp>
      <p:sp>
        <p:nvSpPr>
          <p:cNvPr name="Freeform 9" id="9">
            <a:extLst>
              <a:ext uri="{C183D7F6-B498-43B3-948B-1728B52AA6E4}">
                <adec:decorative xmlns:adec="http://schemas.microsoft.com/office/drawing/2017/decorative" val="1"/>
              </a:ext>
            </a:extLst>
          </p:cNvPr>
          <p:cNvSpPr/>
          <p:nvPr/>
        </p:nvSpPr>
        <p:spPr>
          <a:xfrm flipH="false" flipV="false" rot="0">
            <a:off x="9797712" y="4658738"/>
            <a:ext cx="868921" cy="917920"/>
          </a:xfrm>
          <a:custGeom>
            <a:avLst/>
            <a:gdLst/>
            <a:ahLst/>
            <a:cxnLst/>
            <a:rect r="r" b="b" t="t" l="l"/>
            <a:pathLst>
              <a:path h="917920" w="868921">
                <a:moveTo>
                  <a:pt x="0" y="0"/>
                </a:moveTo>
                <a:lnTo>
                  <a:pt x="868921" y="0"/>
                </a:lnTo>
                <a:lnTo>
                  <a:pt x="868921" y="917921"/>
                </a:lnTo>
                <a:lnTo>
                  <a:pt x="0" y="917921"/>
                </a:lnTo>
                <a:lnTo>
                  <a:pt x="0" y="0"/>
                </a:lnTo>
                <a:close/>
              </a:path>
            </a:pathLst>
          </a:custGeom>
          <a:blipFill>
            <a:blip r:embed="rId7">
              <a:extLst>
                <a:ext uri="{96DAC541-7B7A-43D3-8B79-37D633B846F1}">
                  <asvg:svgBlip xmlns:asvg="http://schemas.microsoft.com/office/drawing/2016/SVG/main" r:embed="rId8"/>
                </a:ext>
              </a:extLst>
            </a:blip>
            <a:stretch>
              <a:fillRect l="-21619" t="-11224" r="-3180" b="-17361"/>
            </a:stretch>
          </a:blipFill>
        </p:spPr>
      </p:sp>
      <p:sp>
        <p:nvSpPr>
          <p:cNvPr name="Freeform 10" id="10">
            <a:extLst>
              <a:ext uri="{C183D7F6-B498-43B3-948B-1728B52AA6E4}">
                <adec:decorative xmlns:adec="http://schemas.microsoft.com/office/drawing/2017/decorative" val="1"/>
              </a:ext>
            </a:extLst>
          </p:cNvPr>
          <p:cNvSpPr/>
          <p:nvPr/>
        </p:nvSpPr>
        <p:spPr>
          <a:xfrm flipH="false" flipV="false" rot="0">
            <a:off x="9797712" y="6982298"/>
            <a:ext cx="868921" cy="917920"/>
          </a:xfrm>
          <a:custGeom>
            <a:avLst/>
            <a:gdLst/>
            <a:ahLst/>
            <a:cxnLst/>
            <a:rect r="r" b="b" t="t" l="l"/>
            <a:pathLst>
              <a:path h="917920" w="868921">
                <a:moveTo>
                  <a:pt x="0" y="0"/>
                </a:moveTo>
                <a:lnTo>
                  <a:pt x="868921" y="0"/>
                </a:lnTo>
                <a:lnTo>
                  <a:pt x="868921" y="917920"/>
                </a:lnTo>
                <a:lnTo>
                  <a:pt x="0" y="917920"/>
                </a:lnTo>
                <a:lnTo>
                  <a:pt x="0" y="0"/>
                </a:lnTo>
                <a:close/>
              </a:path>
            </a:pathLst>
          </a:custGeom>
          <a:blipFill>
            <a:blip r:embed="rId7">
              <a:extLst>
                <a:ext uri="{96DAC541-7B7A-43D3-8B79-37D633B846F1}">
                  <asvg:svgBlip xmlns:asvg="http://schemas.microsoft.com/office/drawing/2016/SVG/main" r:embed="rId8"/>
                </a:ext>
              </a:extLst>
            </a:blip>
            <a:stretch>
              <a:fillRect l="-21619" t="-11224" r="-3180" b="-17361"/>
            </a:stretch>
          </a:blipFill>
        </p:spPr>
      </p:sp>
      <p:grpSp>
        <p:nvGrpSpPr>
          <p:cNvPr name="Group 11" id="11"/>
          <p:cNvGrpSpPr/>
          <p:nvPr/>
        </p:nvGrpSpPr>
        <p:grpSpPr>
          <a:xfrm rot="0">
            <a:off x="228232" y="6900923"/>
            <a:ext cx="6261013" cy="999295"/>
            <a:chOff x="0" y="0"/>
            <a:chExt cx="8348017" cy="1332393"/>
          </a:xfrm>
        </p:grpSpPr>
        <p:sp>
          <p:nvSpPr>
            <p:cNvPr name="TextBox 12" id="12"/>
            <p:cNvSpPr txBox="true"/>
            <p:nvPr/>
          </p:nvSpPr>
          <p:spPr>
            <a:xfrm rot="0">
              <a:off x="0" y="859318"/>
              <a:ext cx="8348017" cy="473075"/>
            </a:xfrm>
            <a:prstGeom prst="rect">
              <a:avLst/>
            </a:prstGeom>
          </p:spPr>
          <p:txBody>
            <a:bodyPr anchor="t" rtlCol="false" tIns="0" lIns="0" bIns="0" rIns="0">
              <a:spAutoFit/>
            </a:bodyPr>
            <a:lstStyle/>
            <a:p>
              <a:pPr marL="0" indent="0" lvl="0">
                <a:lnSpc>
                  <a:spcPts val="3000"/>
                </a:lnSpc>
              </a:pPr>
            </a:p>
          </p:txBody>
        </p:sp>
        <p:sp>
          <p:nvSpPr>
            <p:cNvPr name="TextBox 13" id="13"/>
            <p:cNvSpPr txBox="true"/>
            <p:nvPr/>
          </p:nvSpPr>
          <p:spPr>
            <a:xfrm rot="0">
              <a:off x="0" y="-28575"/>
              <a:ext cx="8348017" cy="625475"/>
            </a:xfrm>
            <a:prstGeom prst="rect">
              <a:avLst/>
            </a:prstGeom>
          </p:spPr>
          <p:txBody>
            <a:bodyPr anchor="t" rtlCol="false" tIns="0" lIns="0" bIns="0" rIns="0">
              <a:spAutoFit/>
            </a:bodyPr>
            <a:lstStyle/>
            <a:p>
              <a:pPr>
                <a:lnSpc>
                  <a:spcPts val="3899"/>
                </a:lnSpc>
              </a:pPr>
              <a:r>
                <a:rPr lang="en-US" sz="2999">
                  <a:solidFill>
                    <a:srgbClr val="000000"/>
                  </a:solidFill>
                  <a:latin typeface="Archivo Narrow"/>
                </a:rPr>
                <a:t>Maybe...Probably not (but that’s okay!) </a:t>
              </a:r>
            </a:p>
          </p:txBody>
        </p:sp>
      </p:grpSp>
      <p:sp>
        <p:nvSpPr>
          <p:cNvPr name="TextBox 14" id="14"/>
          <p:cNvSpPr txBox="true"/>
          <p:nvPr/>
        </p:nvSpPr>
        <p:spPr>
          <a:xfrm rot="0">
            <a:off x="17559899" y="9172575"/>
            <a:ext cx="212973"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7</a:t>
            </a:r>
          </a:p>
        </p:txBody>
      </p:sp>
      <p:grpSp>
        <p:nvGrpSpPr>
          <p:cNvPr name="Group 15" id="15"/>
          <p:cNvGrpSpPr/>
          <p:nvPr/>
        </p:nvGrpSpPr>
        <p:grpSpPr>
          <a:xfrm rot="0">
            <a:off x="10998287" y="4864769"/>
            <a:ext cx="6261013" cy="1380295"/>
            <a:chOff x="0" y="0"/>
            <a:chExt cx="8348017" cy="1840393"/>
          </a:xfrm>
        </p:grpSpPr>
        <p:sp>
          <p:nvSpPr>
            <p:cNvPr name="TextBox 16" id="16"/>
            <p:cNvSpPr txBox="true"/>
            <p:nvPr/>
          </p:nvSpPr>
          <p:spPr>
            <a:xfrm rot="0">
              <a:off x="0" y="868843"/>
              <a:ext cx="8348017" cy="971550"/>
            </a:xfrm>
            <a:prstGeom prst="rect">
              <a:avLst/>
            </a:prstGeom>
          </p:spPr>
          <p:txBody>
            <a:bodyPr anchor="t" rtlCol="false" tIns="0" lIns="0" bIns="0" rIns="0">
              <a:spAutoFit/>
            </a:bodyPr>
            <a:lstStyle/>
            <a:p>
              <a:pPr marL="0" indent="0" lvl="0">
                <a:lnSpc>
                  <a:spcPts val="3000"/>
                </a:lnSpc>
              </a:pPr>
              <a:r>
                <a:rPr lang="en-US" sz="2000">
                  <a:solidFill>
                    <a:srgbClr val="000000"/>
                  </a:solidFill>
                  <a:latin typeface="Poppins Light"/>
                </a:rPr>
                <a:t>Adaptation of the “walking interview” - making together while we explore a common theme. </a:t>
              </a:r>
            </a:p>
          </p:txBody>
        </p:sp>
        <p:sp>
          <p:nvSpPr>
            <p:cNvPr name="TextBox 17" id="17"/>
            <p:cNvSpPr txBox="true"/>
            <p:nvPr/>
          </p:nvSpPr>
          <p:spPr>
            <a:xfrm rot="0">
              <a:off x="0" y="-28575"/>
              <a:ext cx="8348017" cy="625475"/>
            </a:xfrm>
            <a:prstGeom prst="rect">
              <a:avLst/>
            </a:prstGeom>
          </p:spPr>
          <p:txBody>
            <a:bodyPr anchor="t" rtlCol="false" tIns="0" lIns="0" bIns="0" rIns="0">
              <a:spAutoFit/>
            </a:bodyPr>
            <a:lstStyle/>
            <a:p>
              <a:pPr>
                <a:lnSpc>
                  <a:spcPts val="3899"/>
                </a:lnSpc>
              </a:pPr>
              <a:r>
                <a:rPr lang="en-US" sz="2999">
                  <a:solidFill>
                    <a:srgbClr val="000000"/>
                  </a:solidFill>
                  <a:latin typeface="Poppins Medium"/>
                </a:rPr>
                <a:t>Reverse-Audiovisual Elicitation</a:t>
              </a:r>
            </a:p>
          </p:txBody>
        </p:sp>
      </p:grpSp>
      <p:grpSp>
        <p:nvGrpSpPr>
          <p:cNvPr name="Group 18" id="18"/>
          <p:cNvGrpSpPr/>
          <p:nvPr/>
        </p:nvGrpSpPr>
        <p:grpSpPr>
          <a:xfrm rot="0">
            <a:off x="10998287" y="6982298"/>
            <a:ext cx="6261013" cy="1761295"/>
            <a:chOff x="0" y="0"/>
            <a:chExt cx="8348017" cy="2348393"/>
          </a:xfrm>
        </p:grpSpPr>
        <p:sp>
          <p:nvSpPr>
            <p:cNvPr name="TextBox 19" id="19"/>
            <p:cNvSpPr txBox="true"/>
            <p:nvPr/>
          </p:nvSpPr>
          <p:spPr>
            <a:xfrm rot="0">
              <a:off x="0" y="868843"/>
              <a:ext cx="8348017" cy="1479550"/>
            </a:xfrm>
            <a:prstGeom prst="rect">
              <a:avLst/>
            </a:prstGeom>
          </p:spPr>
          <p:txBody>
            <a:bodyPr anchor="t" rtlCol="false" tIns="0" lIns="0" bIns="0" rIns="0">
              <a:spAutoFit/>
            </a:bodyPr>
            <a:lstStyle/>
            <a:p>
              <a:pPr marL="0" indent="0" lvl="0">
                <a:lnSpc>
                  <a:spcPts val="3000"/>
                </a:lnSpc>
              </a:pPr>
              <a:r>
                <a:rPr lang="en-US" sz="2000">
                  <a:solidFill>
                    <a:srgbClr val="000000"/>
                  </a:solidFill>
                  <a:latin typeface="Poppins Light"/>
                </a:rPr>
                <a:t>F</a:t>
              </a:r>
              <a:r>
                <a:rPr lang="en-US" sz="2000">
                  <a:solidFill>
                    <a:srgbClr val="000000"/>
                  </a:solidFill>
                  <a:latin typeface="Poppins Light"/>
                </a:rPr>
                <a:t>eminist manifestos call forth a radical tradition  that amplifies the importance of collective thinking</a:t>
              </a:r>
            </a:p>
          </p:txBody>
        </p:sp>
        <p:sp>
          <p:nvSpPr>
            <p:cNvPr name="TextBox 20" id="20"/>
            <p:cNvSpPr txBox="true"/>
            <p:nvPr/>
          </p:nvSpPr>
          <p:spPr>
            <a:xfrm rot="0">
              <a:off x="0" y="-28575"/>
              <a:ext cx="8348017" cy="625475"/>
            </a:xfrm>
            <a:prstGeom prst="rect">
              <a:avLst/>
            </a:prstGeom>
          </p:spPr>
          <p:txBody>
            <a:bodyPr anchor="t" rtlCol="false" tIns="0" lIns="0" bIns="0" rIns="0">
              <a:spAutoFit/>
            </a:bodyPr>
            <a:lstStyle/>
            <a:p>
              <a:pPr>
                <a:lnSpc>
                  <a:spcPts val="3899"/>
                </a:lnSpc>
              </a:pPr>
              <a:r>
                <a:rPr lang="en-US" sz="2999">
                  <a:solidFill>
                    <a:srgbClr val="000000"/>
                  </a:solidFill>
                  <a:latin typeface="Poppins Medium"/>
                </a:rPr>
                <a:t>Feminist Manifestos</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8E9"/>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true" rot="10672942">
            <a:off x="3513478" y="-1227292"/>
            <a:ext cx="7315200" cy="3604399"/>
          </a:xfrm>
          <a:custGeom>
            <a:avLst/>
            <a:gdLst/>
            <a:ahLst/>
            <a:cxnLst/>
            <a:rect r="r" b="b" t="t" l="l"/>
            <a:pathLst>
              <a:path h="3604399" w="7315200">
                <a:moveTo>
                  <a:pt x="0" y="3604399"/>
                </a:moveTo>
                <a:lnTo>
                  <a:pt x="7315200" y="3604399"/>
                </a:lnTo>
                <a:lnTo>
                  <a:pt x="7315200" y="0"/>
                </a:lnTo>
                <a:lnTo>
                  <a:pt x="0" y="0"/>
                </a:lnTo>
                <a:lnTo>
                  <a:pt x="0" y="3604399"/>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6241892">
            <a:off x="11698942" y="5276974"/>
            <a:ext cx="8218989" cy="8720412"/>
          </a:xfrm>
          <a:custGeom>
            <a:avLst/>
            <a:gdLst/>
            <a:ahLst/>
            <a:cxnLst/>
            <a:rect r="r" b="b" t="t" l="l"/>
            <a:pathLst>
              <a:path h="8720412" w="8218989">
                <a:moveTo>
                  <a:pt x="0" y="0"/>
                </a:moveTo>
                <a:lnTo>
                  <a:pt x="8218989" y="0"/>
                </a:lnTo>
                <a:lnTo>
                  <a:pt x="8218989" y="8720413"/>
                </a:lnTo>
                <a:lnTo>
                  <a:pt x="0" y="87204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566922" y="977503"/>
            <a:ext cx="13208311" cy="1428750"/>
          </a:xfrm>
          <a:prstGeom prst="rect">
            <a:avLst/>
          </a:prstGeom>
        </p:spPr>
        <p:txBody>
          <a:bodyPr anchor="t" rtlCol="false" tIns="0" lIns="0" bIns="0" rIns="0">
            <a:spAutoFit/>
          </a:bodyPr>
          <a:lstStyle/>
          <a:p>
            <a:pPr>
              <a:lnSpc>
                <a:spcPts val="5639"/>
              </a:lnSpc>
            </a:pPr>
            <a:r>
              <a:rPr lang="en-US" sz="4699">
                <a:solidFill>
                  <a:srgbClr val="000000"/>
                </a:solidFill>
                <a:latin typeface="Poppins Medium"/>
              </a:rPr>
              <a:t>“FIGHTING THE SYSTEM THROUGH</a:t>
            </a:r>
          </a:p>
          <a:p>
            <a:pPr>
              <a:lnSpc>
                <a:spcPts val="5639"/>
              </a:lnSpc>
            </a:pPr>
            <a:r>
              <a:rPr lang="en-US" sz="4699">
                <a:solidFill>
                  <a:srgbClr val="000000"/>
                </a:solidFill>
                <a:latin typeface="Poppins Medium"/>
              </a:rPr>
              <a:t>our artistic practice.”</a:t>
            </a:r>
          </a:p>
        </p:txBody>
      </p:sp>
      <p:sp>
        <p:nvSpPr>
          <p:cNvPr name="Freeform 5" id="5" descr="A screenshot of the framework &quot;spiralling outward for equity.&quot; It is a series of circles getting smaller into a spiral. The first circle represents the earth, the second, the sun. The spiral then hosts all of the indicators. ">
            <a:hlinkClick r:id="rId8" tooltip="https://miro.com/app/board/uXjVM-ffqQo=/?moveToWidget=3458764560419610609&amp;cot=14"/>
          </p:cNvPr>
          <p:cNvSpPr/>
          <p:nvPr/>
        </p:nvSpPr>
        <p:spPr>
          <a:xfrm flipH="false" flipV="false" rot="0">
            <a:off x="8152674" y="2722407"/>
            <a:ext cx="9106626" cy="6914773"/>
          </a:xfrm>
          <a:custGeom>
            <a:avLst/>
            <a:gdLst/>
            <a:ahLst/>
            <a:cxnLst/>
            <a:rect r="r" b="b" t="t" l="l"/>
            <a:pathLst>
              <a:path h="6914773" w="9106626">
                <a:moveTo>
                  <a:pt x="0" y="0"/>
                </a:moveTo>
                <a:lnTo>
                  <a:pt x="9106626" y="0"/>
                </a:lnTo>
                <a:lnTo>
                  <a:pt x="9106626" y="6914773"/>
                </a:lnTo>
                <a:lnTo>
                  <a:pt x="0" y="6914773"/>
                </a:lnTo>
                <a:lnTo>
                  <a:pt x="0" y="0"/>
                </a:lnTo>
                <a:close/>
              </a:path>
            </a:pathLst>
          </a:custGeom>
          <a:blipFill>
            <a:blip r:embed="rId7"/>
            <a:stretch>
              <a:fillRect l="-30031" t="-13073" r="-2808" b="-1155"/>
            </a:stretch>
          </a:blipFill>
          <a:ln w="85725" cap="sq">
            <a:solidFill>
              <a:srgbClr val="000000"/>
            </a:solidFill>
            <a:prstDash val="solid"/>
            <a:miter/>
          </a:ln>
        </p:spPr>
      </p:sp>
      <p:sp>
        <p:nvSpPr>
          <p:cNvPr name="TextBox 6" id="6"/>
          <p:cNvSpPr txBox="true"/>
          <p:nvPr/>
        </p:nvSpPr>
        <p:spPr>
          <a:xfrm rot="0">
            <a:off x="566922" y="2913899"/>
            <a:ext cx="10225730" cy="495300"/>
          </a:xfrm>
          <a:prstGeom prst="rect">
            <a:avLst/>
          </a:prstGeom>
        </p:spPr>
        <p:txBody>
          <a:bodyPr anchor="t" rtlCol="false" tIns="0" lIns="0" bIns="0" rIns="0">
            <a:spAutoFit/>
          </a:bodyPr>
          <a:lstStyle/>
          <a:p>
            <a:pPr>
              <a:lnSpc>
                <a:spcPts val="3899"/>
              </a:lnSpc>
            </a:pPr>
            <a:r>
              <a:rPr lang="en-US" sz="2999">
                <a:solidFill>
                  <a:srgbClr val="000000"/>
                </a:solidFill>
                <a:latin typeface="Poppins"/>
              </a:rPr>
              <a:t>Jackie Latendresse</a:t>
            </a:r>
          </a:p>
        </p:txBody>
      </p:sp>
      <p:sp>
        <p:nvSpPr>
          <p:cNvPr name="TextBox 7" id="7"/>
          <p:cNvSpPr txBox="true"/>
          <p:nvPr/>
        </p:nvSpPr>
        <p:spPr>
          <a:xfrm rot="0">
            <a:off x="17535975" y="9172575"/>
            <a:ext cx="260821"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8</a:t>
            </a:r>
          </a:p>
        </p:txBody>
      </p:sp>
      <p:sp>
        <p:nvSpPr>
          <p:cNvPr name="TextBox 8" id="8"/>
          <p:cNvSpPr txBox="true"/>
          <p:nvPr/>
        </p:nvSpPr>
        <p:spPr>
          <a:xfrm rot="0">
            <a:off x="566922" y="4265269"/>
            <a:ext cx="4136901" cy="3743325"/>
          </a:xfrm>
          <a:prstGeom prst="rect">
            <a:avLst/>
          </a:prstGeom>
        </p:spPr>
        <p:txBody>
          <a:bodyPr anchor="t" rtlCol="false" tIns="0" lIns="0" bIns="0" rIns="0">
            <a:spAutoFit/>
          </a:bodyPr>
          <a:lstStyle/>
          <a:p>
            <a:pPr algn="just">
              <a:lnSpc>
                <a:spcPts val="4200"/>
              </a:lnSpc>
            </a:pPr>
            <a:r>
              <a:rPr lang="en-US" sz="3000">
                <a:solidFill>
                  <a:srgbClr val="000000"/>
                </a:solidFill>
                <a:latin typeface="Poppins"/>
              </a:rPr>
              <a:t>Elana Bizovie </a:t>
            </a:r>
          </a:p>
          <a:p>
            <a:pPr algn="just">
              <a:lnSpc>
                <a:spcPts val="4200"/>
              </a:lnSpc>
            </a:pPr>
            <a:r>
              <a:rPr lang="en-US" sz="3000">
                <a:solidFill>
                  <a:srgbClr val="000000"/>
                </a:solidFill>
                <a:latin typeface="Poppins"/>
              </a:rPr>
              <a:t>Annalissa Crisostomo</a:t>
            </a:r>
          </a:p>
          <a:p>
            <a:pPr algn="just">
              <a:lnSpc>
                <a:spcPts val="4200"/>
              </a:lnSpc>
            </a:pPr>
            <a:r>
              <a:rPr lang="en-US" sz="3000">
                <a:solidFill>
                  <a:srgbClr val="000000"/>
                </a:solidFill>
                <a:latin typeface="Poppins"/>
              </a:rPr>
              <a:t>Em Ironstar</a:t>
            </a:r>
          </a:p>
          <a:p>
            <a:pPr algn="just">
              <a:lnSpc>
                <a:spcPts val="4200"/>
              </a:lnSpc>
            </a:pPr>
            <a:r>
              <a:rPr lang="en-US" sz="3000">
                <a:solidFill>
                  <a:srgbClr val="000000"/>
                </a:solidFill>
                <a:latin typeface="Poppins"/>
              </a:rPr>
              <a:t>Crystal Massier </a:t>
            </a:r>
          </a:p>
          <a:p>
            <a:pPr algn="just">
              <a:lnSpc>
                <a:spcPts val="4200"/>
              </a:lnSpc>
            </a:pPr>
            <a:r>
              <a:rPr lang="en-US" sz="3000">
                <a:solidFill>
                  <a:srgbClr val="000000"/>
                </a:solidFill>
                <a:latin typeface="Poppins"/>
              </a:rPr>
              <a:t>Shauna R.</a:t>
            </a:r>
          </a:p>
          <a:p>
            <a:pPr algn="just">
              <a:lnSpc>
                <a:spcPts val="4200"/>
              </a:lnSpc>
            </a:pPr>
            <a:r>
              <a:rPr lang="en-US" sz="3000">
                <a:solidFill>
                  <a:srgbClr val="000000"/>
                </a:solidFill>
                <a:latin typeface="Poppins"/>
              </a:rPr>
              <a:t>Valeria Duarte Reyes</a:t>
            </a:r>
          </a:p>
          <a:p>
            <a:pPr algn="just">
              <a:lnSpc>
                <a:spcPts val="4200"/>
              </a:lnSpc>
            </a:pPr>
            <a:r>
              <a:rPr lang="en-US" sz="3000">
                <a:solidFill>
                  <a:srgbClr val="000000"/>
                </a:solidFill>
                <a:latin typeface="Poppins"/>
              </a:rPr>
              <a:t>Johnny Trinh</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8E9"/>
        </a:solidFill>
      </p:bgPr>
    </p:bg>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true" flipV="false" rot="-4750201">
            <a:off x="13829553" y="-2571750"/>
            <a:ext cx="5996386" cy="7200900"/>
          </a:xfrm>
          <a:custGeom>
            <a:avLst/>
            <a:gdLst/>
            <a:ahLst/>
            <a:cxnLst/>
            <a:rect r="r" b="b" t="t" l="l"/>
            <a:pathLst>
              <a:path h="7200900" w="5996386">
                <a:moveTo>
                  <a:pt x="5996385" y="0"/>
                </a:moveTo>
                <a:lnTo>
                  <a:pt x="0" y="0"/>
                </a:lnTo>
                <a:lnTo>
                  <a:pt x="0" y="7200900"/>
                </a:lnTo>
                <a:lnTo>
                  <a:pt x="5996385" y="7200900"/>
                </a:lnTo>
                <a:lnTo>
                  <a:pt x="599638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9564565">
            <a:off x="3995058" y="8514146"/>
            <a:ext cx="7315200" cy="3604399"/>
          </a:xfrm>
          <a:custGeom>
            <a:avLst/>
            <a:gdLst/>
            <a:ahLst/>
            <a:cxnLst/>
            <a:rect r="r" b="b" t="t" l="l"/>
            <a:pathLst>
              <a:path h="3604399" w="7315200">
                <a:moveTo>
                  <a:pt x="0" y="0"/>
                </a:moveTo>
                <a:lnTo>
                  <a:pt x="7315200" y="0"/>
                </a:lnTo>
                <a:lnTo>
                  <a:pt x="7315200" y="3604399"/>
                </a:lnTo>
                <a:lnTo>
                  <a:pt x="0" y="36043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7527641" y="9172575"/>
            <a:ext cx="277490" cy="599440"/>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1"/>
              </a:rPr>
              <a:t>9</a:t>
            </a:r>
          </a:p>
        </p:txBody>
      </p:sp>
      <p:sp>
        <p:nvSpPr>
          <p:cNvPr name="TextBox 5" id="5"/>
          <p:cNvSpPr txBox="true"/>
          <p:nvPr/>
        </p:nvSpPr>
        <p:spPr>
          <a:xfrm rot="0">
            <a:off x="4176229" y="4757420"/>
            <a:ext cx="9935542" cy="695961"/>
          </a:xfrm>
          <a:prstGeom prst="rect">
            <a:avLst/>
          </a:prstGeom>
        </p:spPr>
        <p:txBody>
          <a:bodyPr anchor="t" rtlCol="false" tIns="0" lIns="0" bIns="0" rIns="0">
            <a:spAutoFit/>
          </a:bodyPr>
          <a:lstStyle/>
          <a:p>
            <a:pPr algn="ctr">
              <a:lnSpc>
                <a:spcPts val="5739"/>
              </a:lnSpc>
            </a:pPr>
            <a:r>
              <a:rPr lang="en-US" sz="4099">
                <a:solidFill>
                  <a:srgbClr val="000000"/>
                </a:solidFill>
                <a:latin typeface="Canva Sans 2 Bold"/>
              </a:rPr>
              <a:t>A Non-Conclusion, not a Non Sequitur. </a:t>
            </a:r>
          </a:p>
        </p:txBody>
      </p:sp>
      <p:sp>
        <p:nvSpPr>
          <p:cNvPr name="Freeform 6" id="6">
            <a:extLst>
              <a:ext uri="{C183D7F6-B498-43B3-948B-1728B52AA6E4}">
                <adec:decorative xmlns:adec="http://schemas.microsoft.com/office/drawing/2017/decorative" val="1"/>
              </a:ext>
            </a:extLst>
          </p:cNvPr>
          <p:cNvSpPr/>
          <p:nvPr/>
        </p:nvSpPr>
        <p:spPr>
          <a:xfrm flipH="false" flipV="false" rot="0">
            <a:off x="-1345528" y="-2222756"/>
            <a:ext cx="5171284" cy="5628608"/>
          </a:xfrm>
          <a:custGeom>
            <a:avLst/>
            <a:gdLst/>
            <a:ahLst/>
            <a:cxnLst/>
            <a:rect r="r" b="b" t="t" l="l"/>
            <a:pathLst>
              <a:path h="5628608" w="5171284">
                <a:moveTo>
                  <a:pt x="0" y="0"/>
                </a:moveTo>
                <a:lnTo>
                  <a:pt x="5171284" y="0"/>
                </a:lnTo>
                <a:lnTo>
                  <a:pt x="5171284" y="5628609"/>
                </a:lnTo>
                <a:lnTo>
                  <a:pt x="0" y="56286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0" y="1019175"/>
            <a:ext cx="8256169" cy="1266825"/>
          </a:xfrm>
          <a:prstGeom prst="rect">
            <a:avLst/>
          </a:prstGeom>
        </p:spPr>
        <p:txBody>
          <a:bodyPr anchor="t" rtlCol="false" tIns="0" lIns="0" bIns="0" rIns="0">
            <a:spAutoFit/>
          </a:bodyPr>
          <a:lstStyle/>
          <a:p>
            <a:pPr algn="ctr">
              <a:lnSpc>
                <a:spcPts val="9957"/>
              </a:lnSpc>
            </a:pPr>
            <a:r>
              <a:rPr lang="en-US" sz="8297">
                <a:solidFill>
                  <a:srgbClr val="000000"/>
                </a:solidFill>
                <a:latin typeface="Archivo Narrow Bold"/>
              </a:rPr>
              <a:t>STUCK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DAF18kvQgyc</dc:identifier>
  <dcterms:modified xsi:type="dcterms:W3CDTF">2011-08-01T06:04:30Z</dcterms:modified>
  <cp:revision>1</cp:revision>
  <dc:title> PAR Speaker Series December 2023 -  Shanice Bernicky</dc:title>
</cp:coreProperties>
</file>